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3"/>
    <p:sldId id="330" r:id="rId4"/>
    <p:sldId id="363" r:id="rId5"/>
    <p:sldId id="357" r:id="rId6"/>
    <p:sldId id="333" r:id="rId7"/>
    <p:sldId id="359" r:id="rId8"/>
    <p:sldId id="360" r:id="rId9"/>
    <p:sldId id="367" r:id="rId11"/>
    <p:sldId id="364" r:id="rId12"/>
    <p:sldId id="365" r:id="rId13"/>
    <p:sldId id="368" r:id="rId14"/>
    <p:sldId id="373" r:id="rId15"/>
    <p:sldId id="396" r:id="rId16"/>
    <p:sldId id="366" r:id="rId17"/>
    <p:sldId id="397" r:id="rId18"/>
    <p:sldId id="442" r:id="rId19"/>
    <p:sldId id="443" r:id="rId20"/>
    <p:sldId id="400" r:id="rId21"/>
    <p:sldId id="347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34371"/>
    <a:srgbClr val="00D54B"/>
    <a:srgbClr val="020F07"/>
    <a:srgbClr val="003760"/>
    <a:srgbClr val="3F05D1"/>
    <a:srgbClr val="D30317"/>
    <a:srgbClr val="D42502"/>
    <a:srgbClr val="4FBCB1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6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291" y="82"/>
      </p:cViewPr>
      <p:guideLst>
        <p:guide orient="horz" pos="2810"/>
        <p:guide pos="28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7" Type="http://schemas.openxmlformats.org/officeDocument/2006/relationships/image" Target="../media/image18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315097" y="-1923872"/>
            <a:ext cx="8513805" cy="8513805"/>
            <a:chOff x="0" y="401216"/>
            <a:chExt cx="1931437" cy="1931437"/>
          </a:xfrm>
        </p:grpSpPr>
        <p:sp>
          <p:nvSpPr>
            <p:cNvPr id="16" name="圆: 空心 15"/>
            <p:cNvSpPr/>
            <p:nvPr/>
          </p:nvSpPr>
          <p:spPr>
            <a:xfrm>
              <a:off x="0" y="401216"/>
              <a:ext cx="1931437" cy="1931437"/>
            </a:xfrm>
            <a:prstGeom prst="donut">
              <a:avLst>
                <a:gd name="adj" fmla="val 125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: 空心 17"/>
            <p:cNvSpPr/>
            <p:nvPr/>
          </p:nvSpPr>
          <p:spPr>
            <a:xfrm>
              <a:off x="96572" y="497788"/>
              <a:ext cx="1738293" cy="1738293"/>
            </a:xfrm>
            <a:prstGeom prst="donut">
              <a:avLst>
                <a:gd name="adj" fmla="val 1389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: 空心 18"/>
            <p:cNvSpPr/>
            <p:nvPr/>
          </p:nvSpPr>
          <p:spPr>
            <a:xfrm>
              <a:off x="193144" y="594360"/>
              <a:ext cx="1545149" cy="1545149"/>
            </a:xfrm>
            <a:prstGeom prst="donut">
              <a:avLst>
                <a:gd name="adj" fmla="val 1563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: 空心 19"/>
            <p:cNvSpPr/>
            <p:nvPr/>
          </p:nvSpPr>
          <p:spPr>
            <a:xfrm>
              <a:off x="289716" y="690932"/>
              <a:ext cx="1352005" cy="1352005"/>
            </a:xfrm>
            <a:prstGeom prst="donut">
              <a:avLst>
                <a:gd name="adj" fmla="val 1786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: 空心 20"/>
            <p:cNvSpPr/>
            <p:nvPr/>
          </p:nvSpPr>
          <p:spPr>
            <a:xfrm>
              <a:off x="386287" y="787503"/>
              <a:ext cx="1158863" cy="1158863"/>
            </a:xfrm>
            <a:prstGeom prst="donut">
              <a:avLst>
                <a:gd name="adj" fmla="val 2083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: 空心 21"/>
            <p:cNvSpPr/>
            <p:nvPr/>
          </p:nvSpPr>
          <p:spPr>
            <a:xfrm>
              <a:off x="482859" y="884075"/>
              <a:ext cx="965719" cy="965719"/>
            </a:xfrm>
            <a:prstGeom prst="donut">
              <a:avLst>
                <a:gd name="adj" fmla="val 250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: 空心 22"/>
            <p:cNvSpPr/>
            <p:nvPr/>
          </p:nvSpPr>
          <p:spPr>
            <a:xfrm>
              <a:off x="579431" y="980647"/>
              <a:ext cx="772575" cy="772575"/>
            </a:xfrm>
            <a:prstGeom prst="donut">
              <a:avLst>
                <a:gd name="adj" fmla="val 3125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: 空心 23"/>
            <p:cNvSpPr/>
            <p:nvPr/>
          </p:nvSpPr>
          <p:spPr>
            <a:xfrm>
              <a:off x="676003" y="1077219"/>
              <a:ext cx="579431" cy="579431"/>
            </a:xfrm>
            <a:prstGeom prst="donut">
              <a:avLst>
                <a:gd name="adj" fmla="val 4167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: 空心 24"/>
            <p:cNvSpPr/>
            <p:nvPr/>
          </p:nvSpPr>
          <p:spPr>
            <a:xfrm>
              <a:off x="772575" y="1173791"/>
              <a:ext cx="386287" cy="386287"/>
            </a:xfrm>
            <a:prstGeom prst="donut">
              <a:avLst>
                <a:gd name="adj" fmla="val 625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: 空心 25"/>
            <p:cNvSpPr/>
            <p:nvPr/>
          </p:nvSpPr>
          <p:spPr>
            <a:xfrm>
              <a:off x="869147" y="1270363"/>
              <a:ext cx="193143" cy="193143"/>
            </a:xfrm>
            <a:prstGeom prst="donut">
              <a:avLst>
                <a:gd name="adj" fmla="val 1250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15098" y="-1685152"/>
            <a:ext cx="8513805" cy="8513805"/>
            <a:chOff x="0" y="401216"/>
            <a:chExt cx="1931437" cy="1931437"/>
          </a:xfrm>
        </p:grpSpPr>
        <p:sp>
          <p:nvSpPr>
            <p:cNvPr id="12" name="圆: 空心 11"/>
            <p:cNvSpPr/>
            <p:nvPr/>
          </p:nvSpPr>
          <p:spPr>
            <a:xfrm>
              <a:off x="0" y="401216"/>
              <a:ext cx="1931437" cy="1931437"/>
            </a:xfrm>
            <a:prstGeom prst="donut">
              <a:avLst>
                <a:gd name="adj" fmla="val 125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: 空心 12"/>
            <p:cNvSpPr/>
            <p:nvPr/>
          </p:nvSpPr>
          <p:spPr>
            <a:xfrm>
              <a:off x="96572" y="497788"/>
              <a:ext cx="1738293" cy="1738293"/>
            </a:xfrm>
            <a:prstGeom prst="donut">
              <a:avLst>
                <a:gd name="adj" fmla="val 1389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: 空心 13"/>
            <p:cNvSpPr/>
            <p:nvPr/>
          </p:nvSpPr>
          <p:spPr>
            <a:xfrm>
              <a:off x="193144" y="594360"/>
              <a:ext cx="1545149" cy="1545149"/>
            </a:xfrm>
            <a:prstGeom prst="donut">
              <a:avLst>
                <a:gd name="adj" fmla="val 1563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: 空心 14"/>
            <p:cNvSpPr/>
            <p:nvPr/>
          </p:nvSpPr>
          <p:spPr>
            <a:xfrm>
              <a:off x="289716" y="690932"/>
              <a:ext cx="1352005" cy="1352005"/>
            </a:xfrm>
            <a:prstGeom prst="donut">
              <a:avLst>
                <a:gd name="adj" fmla="val 1786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: 空心 15"/>
            <p:cNvSpPr/>
            <p:nvPr/>
          </p:nvSpPr>
          <p:spPr>
            <a:xfrm>
              <a:off x="386287" y="787503"/>
              <a:ext cx="1158863" cy="1158863"/>
            </a:xfrm>
            <a:prstGeom prst="donut">
              <a:avLst>
                <a:gd name="adj" fmla="val 2083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: 空心 16"/>
            <p:cNvSpPr/>
            <p:nvPr/>
          </p:nvSpPr>
          <p:spPr>
            <a:xfrm>
              <a:off x="482859" y="884075"/>
              <a:ext cx="965719" cy="965719"/>
            </a:xfrm>
            <a:prstGeom prst="donut">
              <a:avLst>
                <a:gd name="adj" fmla="val 250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: 空心 17"/>
            <p:cNvSpPr/>
            <p:nvPr/>
          </p:nvSpPr>
          <p:spPr>
            <a:xfrm>
              <a:off x="579431" y="980647"/>
              <a:ext cx="772575" cy="772575"/>
            </a:xfrm>
            <a:prstGeom prst="donut">
              <a:avLst>
                <a:gd name="adj" fmla="val 3125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: 空心 18"/>
            <p:cNvSpPr/>
            <p:nvPr/>
          </p:nvSpPr>
          <p:spPr>
            <a:xfrm>
              <a:off x="676003" y="1077219"/>
              <a:ext cx="579431" cy="579431"/>
            </a:xfrm>
            <a:prstGeom prst="donut">
              <a:avLst>
                <a:gd name="adj" fmla="val 4167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: 空心 19"/>
            <p:cNvSpPr/>
            <p:nvPr/>
          </p:nvSpPr>
          <p:spPr>
            <a:xfrm>
              <a:off x="772575" y="1173791"/>
              <a:ext cx="386287" cy="386287"/>
            </a:xfrm>
            <a:prstGeom prst="donut">
              <a:avLst>
                <a:gd name="adj" fmla="val 625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: 空心 20"/>
            <p:cNvSpPr/>
            <p:nvPr/>
          </p:nvSpPr>
          <p:spPr>
            <a:xfrm>
              <a:off x="869147" y="1270363"/>
              <a:ext cx="193143" cy="193143"/>
            </a:xfrm>
            <a:prstGeom prst="donut">
              <a:avLst>
                <a:gd name="adj" fmla="val 1250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15098" y="-1685152"/>
            <a:ext cx="8513805" cy="8513805"/>
            <a:chOff x="0" y="401216"/>
            <a:chExt cx="1931437" cy="1931437"/>
          </a:xfrm>
        </p:grpSpPr>
        <p:sp>
          <p:nvSpPr>
            <p:cNvPr id="12" name="圆: 空心 11"/>
            <p:cNvSpPr/>
            <p:nvPr/>
          </p:nvSpPr>
          <p:spPr>
            <a:xfrm>
              <a:off x="0" y="401216"/>
              <a:ext cx="1931437" cy="1931437"/>
            </a:xfrm>
            <a:prstGeom prst="donut">
              <a:avLst>
                <a:gd name="adj" fmla="val 125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: 空心 12"/>
            <p:cNvSpPr/>
            <p:nvPr/>
          </p:nvSpPr>
          <p:spPr>
            <a:xfrm>
              <a:off x="96572" y="497788"/>
              <a:ext cx="1738293" cy="1738293"/>
            </a:xfrm>
            <a:prstGeom prst="donut">
              <a:avLst>
                <a:gd name="adj" fmla="val 1389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: 空心 13"/>
            <p:cNvSpPr/>
            <p:nvPr/>
          </p:nvSpPr>
          <p:spPr>
            <a:xfrm>
              <a:off x="193144" y="594360"/>
              <a:ext cx="1545149" cy="1545149"/>
            </a:xfrm>
            <a:prstGeom prst="donut">
              <a:avLst>
                <a:gd name="adj" fmla="val 1563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: 空心 14"/>
            <p:cNvSpPr/>
            <p:nvPr/>
          </p:nvSpPr>
          <p:spPr>
            <a:xfrm>
              <a:off x="289716" y="690932"/>
              <a:ext cx="1352005" cy="1352005"/>
            </a:xfrm>
            <a:prstGeom prst="donut">
              <a:avLst>
                <a:gd name="adj" fmla="val 1786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: 空心 15"/>
            <p:cNvSpPr/>
            <p:nvPr/>
          </p:nvSpPr>
          <p:spPr>
            <a:xfrm>
              <a:off x="386287" y="787503"/>
              <a:ext cx="1158863" cy="1158863"/>
            </a:xfrm>
            <a:prstGeom prst="donut">
              <a:avLst>
                <a:gd name="adj" fmla="val 2083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: 空心 16"/>
            <p:cNvSpPr/>
            <p:nvPr/>
          </p:nvSpPr>
          <p:spPr>
            <a:xfrm>
              <a:off x="482859" y="884075"/>
              <a:ext cx="965719" cy="965719"/>
            </a:xfrm>
            <a:prstGeom prst="donut">
              <a:avLst>
                <a:gd name="adj" fmla="val 250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: 空心 17"/>
            <p:cNvSpPr/>
            <p:nvPr/>
          </p:nvSpPr>
          <p:spPr>
            <a:xfrm>
              <a:off x="579431" y="980647"/>
              <a:ext cx="772575" cy="772575"/>
            </a:xfrm>
            <a:prstGeom prst="donut">
              <a:avLst>
                <a:gd name="adj" fmla="val 3125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: 空心 18"/>
            <p:cNvSpPr/>
            <p:nvPr/>
          </p:nvSpPr>
          <p:spPr>
            <a:xfrm>
              <a:off x="676003" y="1077219"/>
              <a:ext cx="579431" cy="579431"/>
            </a:xfrm>
            <a:prstGeom prst="donut">
              <a:avLst>
                <a:gd name="adj" fmla="val 4167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: 空心 19"/>
            <p:cNvSpPr/>
            <p:nvPr/>
          </p:nvSpPr>
          <p:spPr>
            <a:xfrm>
              <a:off x="772575" y="1173791"/>
              <a:ext cx="386287" cy="386287"/>
            </a:xfrm>
            <a:prstGeom prst="donut">
              <a:avLst>
                <a:gd name="adj" fmla="val 625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: 空心 20"/>
            <p:cNvSpPr/>
            <p:nvPr/>
          </p:nvSpPr>
          <p:spPr>
            <a:xfrm>
              <a:off x="869147" y="1270363"/>
              <a:ext cx="193143" cy="193143"/>
            </a:xfrm>
            <a:prstGeom prst="donut">
              <a:avLst>
                <a:gd name="adj" fmla="val 1250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图片占位符 21"/>
          <p:cNvSpPr>
            <a:spLocks noGrp="1"/>
          </p:cNvSpPr>
          <p:nvPr>
            <p:ph type="pic" sz="quarter" idx="14"/>
          </p:nvPr>
        </p:nvSpPr>
        <p:spPr>
          <a:xfrm>
            <a:off x="3590476" y="1173456"/>
            <a:ext cx="1963049" cy="3940017"/>
          </a:xfrm>
          <a:custGeom>
            <a:avLst/>
            <a:gdLst>
              <a:gd name="connsiteX0" fmla="*/ 397373 w 2617398"/>
              <a:gd name="connsiteY0" fmla="*/ 0 h 5253356"/>
              <a:gd name="connsiteX1" fmla="*/ 2220025 w 2617398"/>
              <a:gd name="connsiteY1" fmla="*/ 0 h 5253356"/>
              <a:gd name="connsiteX2" fmla="*/ 2617398 w 2617398"/>
              <a:gd name="connsiteY2" fmla="*/ 397373 h 5253356"/>
              <a:gd name="connsiteX3" fmla="*/ 2617398 w 2617398"/>
              <a:gd name="connsiteY3" fmla="*/ 4855983 h 5253356"/>
              <a:gd name="connsiteX4" fmla="*/ 2220025 w 2617398"/>
              <a:gd name="connsiteY4" fmla="*/ 5253356 h 5253356"/>
              <a:gd name="connsiteX5" fmla="*/ 397373 w 2617398"/>
              <a:gd name="connsiteY5" fmla="*/ 5253356 h 5253356"/>
              <a:gd name="connsiteX6" fmla="*/ 0 w 2617398"/>
              <a:gd name="connsiteY6" fmla="*/ 4855983 h 5253356"/>
              <a:gd name="connsiteX7" fmla="*/ 0 w 2617398"/>
              <a:gd name="connsiteY7" fmla="*/ 397373 h 5253356"/>
              <a:gd name="connsiteX8" fmla="*/ 397373 w 2617398"/>
              <a:gd name="connsiteY8" fmla="*/ 0 h 525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7398" h="5253356">
                <a:moveTo>
                  <a:pt x="397373" y="0"/>
                </a:moveTo>
                <a:lnTo>
                  <a:pt x="2220025" y="0"/>
                </a:lnTo>
                <a:cubicBezTo>
                  <a:pt x="2439488" y="0"/>
                  <a:pt x="2617398" y="177910"/>
                  <a:pt x="2617398" y="397373"/>
                </a:cubicBezTo>
                <a:lnTo>
                  <a:pt x="2617398" y="4855983"/>
                </a:lnTo>
                <a:cubicBezTo>
                  <a:pt x="2617398" y="5075446"/>
                  <a:pt x="2439488" y="5253356"/>
                  <a:pt x="2220025" y="5253356"/>
                </a:cubicBezTo>
                <a:lnTo>
                  <a:pt x="397373" y="5253356"/>
                </a:lnTo>
                <a:cubicBezTo>
                  <a:pt x="177910" y="5253356"/>
                  <a:pt x="0" y="5075446"/>
                  <a:pt x="0" y="4855983"/>
                </a:cubicBezTo>
                <a:lnTo>
                  <a:pt x="0" y="397373"/>
                </a:lnTo>
                <a:cubicBezTo>
                  <a:pt x="0" y="177910"/>
                  <a:pt x="177910" y="0"/>
                  <a:pt x="397373" y="0"/>
                </a:cubicBezTo>
                <a:close/>
              </a:path>
            </a:pathLst>
          </a:custGeom>
          <a:gradFill>
            <a:gsLst>
              <a:gs pos="23000">
                <a:srgbClr val="00D54B"/>
              </a:gs>
              <a:gs pos="81000">
                <a:srgbClr val="00D54B">
                  <a:alpha val="0"/>
                </a:srgbClr>
              </a:gs>
            </a:gsLst>
            <a:lin ang="5400000" scaled="1"/>
          </a:gradFill>
          <a:ln w="63500">
            <a:solidFill>
              <a:schemeClr val="tx1"/>
            </a:solidFill>
          </a:ln>
          <a:effectLst>
            <a:outerShdw blurRad="381000" dist="12700" sx="102000" sy="102000" algn="ctr" rotWithShape="0">
              <a:schemeClr val="accent1">
                <a:lumMod val="50000"/>
                <a:alpha val="16000"/>
              </a:schemeClr>
            </a:outerShdw>
          </a:effectLst>
          <a:sp3d extrusionH="63500">
            <a:bevelT w="177800" h="44450"/>
            <a:bevelB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buNone/>
              <a:defRPr lang="zh-CN" altLang="en-US" sz="1350"/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15098" y="-1685152"/>
            <a:ext cx="8513805" cy="8513805"/>
            <a:chOff x="0" y="401216"/>
            <a:chExt cx="1931437" cy="1931437"/>
          </a:xfrm>
        </p:grpSpPr>
        <p:sp>
          <p:nvSpPr>
            <p:cNvPr id="12" name="圆: 空心 11"/>
            <p:cNvSpPr/>
            <p:nvPr/>
          </p:nvSpPr>
          <p:spPr>
            <a:xfrm>
              <a:off x="0" y="401216"/>
              <a:ext cx="1931437" cy="1931437"/>
            </a:xfrm>
            <a:prstGeom prst="donut">
              <a:avLst>
                <a:gd name="adj" fmla="val 125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: 空心 12"/>
            <p:cNvSpPr/>
            <p:nvPr/>
          </p:nvSpPr>
          <p:spPr>
            <a:xfrm>
              <a:off x="96572" y="497788"/>
              <a:ext cx="1738293" cy="1738293"/>
            </a:xfrm>
            <a:prstGeom prst="donut">
              <a:avLst>
                <a:gd name="adj" fmla="val 1389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: 空心 13"/>
            <p:cNvSpPr/>
            <p:nvPr/>
          </p:nvSpPr>
          <p:spPr>
            <a:xfrm>
              <a:off x="193144" y="594360"/>
              <a:ext cx="1545149" cy="1545149"/>
            </a:xfrm>
            <a:prstGeom prst="donut">
              <a:avLst>
                <a:gd name="adj" fmla="val 1563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: 空心 14"/>
            <p:cNvSpPr/>
            <p:nvPr/>
          </p:nvSpPr>
          <p:spPr>
            <a:xfrm>
              <a:off x="289716" y="690932"/>
              <a:ext cx="1352005" cy="1352005"/>
            </a:xfrm>
            <a:prstGeom prst="donut">
              <a:avLst>
                <a:gd name="adj" fmla="val 1786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: 空心 15"/>
            <p:cNvSpPr/>
            <p:nvPr/>
          </p:nvSpPr>
          <p:spPr>
            <a:xfrm>
              <a:off x="386287" y="787503"/>
              <a:ext cx="1158863" cy="1158863"/>
            </a:xfrm>
            <a:prstGeom prst="donut">
              <a:avLst>
                <a:gd name="adj" fmla="val 2083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: 空心 16"/>
            <p:cNvSpPr/>
            <p:nvPr/>
          </p:nvSpPr>
          <p:spPr>
            <a:xfrm>
              <a:off x="482859" y="884075"/>
              <a:ext cx="965719" cy="965719"/>
            </a:xfrm>
            <a:prstGeom prst="donut">
              <a:avLst>
                <a:gd name="adj" fmla="val 250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: 空心 17"/>
            <p:cNvSpPr/>
            <p:nvPr/>
          </p:nvSpPr>
          <p:spPr>
            <a:xfrm>
              <a:off x="579431" y="980647"/>
              <a:ext cx="772575" cy="772575"/>
            </a:xfrm>
            <a:prstGeom prst="donut">
              <a:avLst>
                <a:gd name="adj" fmla="val 3125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: 空心 18"/>
            <p:cNvSpPr/>
            <p:nvPr/>
          </p:nvSpPr>
          <p:spPr>
            <a:xfrm>
              <a:off x="676003" y="1077219"/>
              <a:ext cx="579431" cy="579431"/>
            </a:xfrm>
            <a:prstGeom prst="donut">
              <a:avLst>
                <a:gd name="adj" fmla="val 4167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: 空心 19"/>
            <p:cNvSpPr/>
            <p:nvPr/>
          </p:nvSpPr>
          <p:spPr>
            <a:xfrm>
              <a:off x="772575" y="1173791"/>
              <a:ext cx="386287" cy="386287"/>
            </a:xfrm>
            <a:prstGeom prst="donut">
              <a:avLst>
                <a:gd name="adj" fmla="val 625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: 空心 20"/>
            <p:cNvSpPr/>
            <p:nvPr/>
          </p:nvSpPr>
          <p:spPr>
            <a:xfrm>
              <a:off x="869147" y="1270363"/>
              <a:ext cx="193143" cy="193143"/>
            </a:xfrm>
            <a:prstGeom prst="donut">
              <a:avLst>
                <a:gd name="adj" fmla="val 12500"/>
              </a:avLst>
            </a:prstGeom>
            <a:noFill/>
            <a:ln>
              <a:solidFill>
                <a:schemeClr val="bg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0" y="1102806"/>
            <a:ext cx="9144000" cy="194108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5097" y="-1880330"/>
            <a:ext cx="8513805" cy="8513805"/>
            <a:chOff x="0" y="401216"/>
            <a:chExt cx="1931437" cy="1931437"/>
          </a:xfrm>
        </p:grpSpPr>
        <p:sp>
          <p:nvSpPr>
            <p:cNvPr id="3" name="圆: 空心 2"/>
            <p:cNvSpPr/>
            <p:nvPr/>
          </p:nvSpPr>
          <p:spPr>
            <a:xfrm>
              <a:off x="0" y="401216"/>
              <a:ext cx="1931437" cy="1931437"/>
            </a:xfrm>
            <a:prstGeom prst="donut">
              <a:avLst>
                <a:gd name="adj" fmla="val 125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: 空心 3"/>
            <p:cNvSpPr/>
            <p:nvPr/>
          </p:nvSpPr>
          <p:spPr>
            <a:xfrm>
              <a:off x="96572" y="497788"/>
              <a:ext cx="1738293" cy="1738293"/>
            </a:xfrm>
            <a:prstGeom prst="donut">
              <a:avLst>
                <a:gd name="adj" fmla="val 1389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: 空心 4"/>
            <p:cNvSpPr/>
            <p:nvPr/>
          </p:nvSpPr>
          <p:spPr>
            <a:xfrm>
              <a:off x="193144" y="594360"/>
              <a:ext cx="1545149" cy="1545149"/>
            </a:xfrm>
            <a:prstGeom prst="donut">
              <a:avLst>
                <a:gd name="adj" fmla="val 1563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: 空心 5"/>
            <p:cNvSpPr/>
            <p:nvPr/>
          </p:nvSpPr>
          <p:spPr>
            <a:xfrm>
              <a:off x="289716" y="690932"/>
              <a:ext cx="1352005" cy="1352005"/>
            </a:xfrm>
            <a:prstGeom prst="donut">
              <a:avLst>
                <a:gd name="adj" fmla="val 1786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: 空心 6"/>
            <p:cNvSpPr/>
            <p:nvPr/>
          </p:nvSpPr>
          <p:spPr>
            <a:xfrm>
              <a:off x="386287" y="787503"/>
              <a:ext cx="1158863" cy="1158863"/>
            </a:xfrm>
            <a:prstGeom prst="donut">
              <a:avLst>
                <a:gd name="adj" fmla="val 2083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: 空心 7"/>
            <p:cNvSpPr/>
            <p:nvPr/>
          </p:nvSpPr>
          <p:spPr>
            <a:xfrm>
              <a:off x="482859" y="884075"/>
              <a:ext cx="965719" cy="965719"/>
            </a:xfrm>
            <a:prstGeom prst="donut">
              <a:avLst>
                <a:gd name="adj" fmla="val 250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: 空心 8"/>
            <p:cNvSpPr/>
            <p:nvPr/>
          </p:nvSpPr>
          <p:spPr>
            <a:xfrm>
              <a:off x="579431" y="980647"/>
              <a:ext cx="772575" cy="772575"/>
            </a:xfrm>
            <a:prstGeom prst="donut">
              <a:avLst>
                <a:gd name="adj" fmla="val 3125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: 空心 9"/>
            <p:cNvSpPr/>
            <p:nvPr/>
          </p:nvSpPr>
          <p:spPr>
            <a:xfrm>
              <a:off x="676003" y="1077219"/>
              <a:ext cx="579431" cy="579431"/>
            </a:xfrm>
            <a:prstGeom prst="donut">
              <a:avLst>
                <a:gd name="adj" fmla="val 4167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: 空心 10"/>
            <p:cNvSpPr/>
            <p:nvPr/>
          </p:nvSpPr>
          <p:spPr>
            <a:xfrm>
              <a:off x="772575" y="1173791"/>
              <a:ext cx="386287" cy="386287"/>
            </a:xfrm>
            <a:prstGeom prst="donut">
              <a:avLst>
                <a:gd name="adj" fmla="val 625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: 空心 11"/>
            <p:cNvSpPr/>
            <p:nvPr/>
          </p:nvSpPr>
          <p:spPr>
            <a:xfrm>
              <a:off x="869147" y="1270363"/>
              <a:ext cx="193143" cy="193143"/>
            </a:xfrm>
            <a:prstGeom prst="donut">
              <a:avLst>
                <a:gd name="adj" fmla="val 1250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F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2.wmf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9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18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7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6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5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emf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1.emf"/><Relationship Id="rId6" Type="http://schemas.openxmlformats.org/officeDocument/2006/relationships/image" Target="../media/image30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487307" y="3128455"/>
            <a:ext cx="616938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Arial" panose="020B0604020202020204" pitchFamily="34" charset="0"/>
              </a:rPr>
              <a:t>19222003 Gao Ruiqi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Arial" panose="020B0604020202020204" pitchFamily="34" charset="0"/>
              </a:rPr>
              <a:t>19222004 Gong Luyi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Arial" panose="020B0604020202020204" pitchFamily="34" charset="0"/>
              </a:rPr>
              <a:t>19222006 Hong Yun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 Light" panose="020B0502040204020203" charset="-122"/>
                <a:cs typeface="Arial" panose="020B0604020202020204" pitchFamily="34" charset="0"/>
              </a:rPr>
              <a:t>19222015 Sun Yifan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3886835" y="2169160"/>
            <a:ext cx="1369695" cy="463550"/>
          </a:xfrm>
          <a:prstGeom prst="roundRect">
            <a:avLst>
              <a:gd name="adj" fmla="val 50000"/>
            </a:avLst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D54B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UR5e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D54B"/>
              </a:solidFill>
              <a:effectLst/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86835" y="2821305"/>
            <a:ext cx="1503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GROUP5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7735" y="1419860"/>
            <a:ext cx="72910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ROBOTICS GROUP PROJECT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8125" y="149860"/>
            <a:ext cx="211391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Kinemetic</a:t>
            </a:r>
            <a:endParaRPr kumimoji="0" lang="en-US" altLang="zh-CN" sz="28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Model</a:t>
            </a:r>
            <a:endParaRPr kumimoji="0" lang="en-US" altLang="zh-CN" sz="28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2285653" y="516388"/>
            <a:ext cx="256660" cy="221259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99966" y="1630249"/>
            <a:ext cx="2216945" cy="1550976"/>
            <a:chOff x="320982" y="1623526"/>
            <a:chExt cx="2216945" cy="1550976"/>
          </a:xfrm>
        </p:grpSpPr>
        <p:grpSp>
          <p:nvGrpSpPr>
            <p:cNvPr id="4" name="组合 3"/>
            <p:cNvGrpSpPr/>
            <p:nvPr/>
          </p:nvGrpSpPr>
          <p:grpSpPr>
            <a:xfrm>
              <a:off x="320982" y="2809190"/>
              <a:ext cx="2216945" cy="365312"/>
              <a:chOff x="320982" y="2809189"/>
              <a:chExt cx="2996977" cy="493847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320982" y="2809189"/>
                <a:ext cx="2996977" cy="493847"/>
              </a:xfrm>
              <a:prstGeom prst="ellipse">
                <a:avLst/>
              </a:prstGeom>
              <a:gradFill flip="none" rotWithShape="1">
                <a:gsLst>
                  <a:gs pos="0">
                    <a:srgbClr val="00D54B">
                      <a:alpha val="0"/>
                    </a:srgbClr>
                  </a:gs>
                  <a:gs pos="100000">
                    <a:srgbClr val="00D54B">
                      <a:alpha val="1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Roboto Regular"/>
                  <a:ea typeface="思源黑体 CN Regular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843497" y="2853327"/>
                <a:ext cx="1993010" cy="328412"/>
              </a:xfrm>
              <a:prstGeom prst="ellipse">
                <a:avLst/>
              </a:prstGeom>
              <a:gradFill flip="none" rotWithShape="1">
                <a:gsLst>
                  <a:gs pos="0">
                    <a:srgbClr val="00D54B">
                      <a:alpha val="0"/>
                    </a:srgbClr>
                  </a:gs>
                  <a:gs pos="100000">
                    <a:srgbClr val="00D54B">
                      <a:alpha val="1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Roboto Regular"/>
                  <a:ea typeface="思源黑体 CN Regular"/>
                </a:endParaRPr>
              </a:p>
            </p:txBody>
          </p:sp>
        </p:grpSp>
        <p:sp>
          <p:nvSpPr>
            <p:cNvPr id="6" name="泪滴形 5"/>
            <p:cNvSpPr/>
            <p:nvPr/>
          </p:nvSpPr>
          <p:spPr>
            <a:xfrm rot="8100000">
              <a:off x="892944" y="1623526"/>
              <a:ext cx="1073021" cy="1073021"/>
            </a:xfrm>
            <a:prstGeom prst="teardrop">
              <a:avLst/>
            </a:prstGeom>
            <a:gradFill>
              <a:gsLst>
                <a:gs pos="51000">
                  <a:srgbClr val="00D54B">
                    <a:alpha val="0"/>
                  </a:srgbClr>
                </a:gs>
                <a:gs pos="100000">
                  <a:srgbClr val="00D54B"/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Roboto Regular"/>
                <a:ea typeface="思源黑体 CN Regular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23484" y="1688841"/>
            <a:ext cx="2216945" cy="1550976"/>
            <a:chOff x="320982" y="1623526"/>
            <a:chExt cx="2216945" cy="1550976"/>
          </a:xfrm>
        </p:grpSpPr>
        <p:grpSp>
          <p:nvGrpSpPr>
            <p:cNvPr id="39" name="组合 38"/>
            <p:cNvGrpSpPr/>
            <p:nvPr/>
          </p:nvGrpSpPr>
          <p:grpSpPr>
            <a:xfrm>
              <a:off x="320982" y="2809190"/>
              <a:ext cx="2216945" cy="365312"/>
              <a:chOff x="320982" y="2809189"/>
              <a:chExt cx="2996977" cy="493847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320982" y="2809189"/>
                <a:ext cx="2996977" cy="493847"/>
              </a:xfrm>
              <a:prstGeom prst="ellipse">
                <a:avLst/>
              </a:prstGeom>
              <a:gradFill flip="none" rotWithShape="1">
                <a:gsLst>
                  <a:gs pos="0">
                    <a:srgbClr val="00D54B">
                      <a:alpha val="0"/>
                    </a:srgbClr>
                  </a:gs>
                  <a:gs pos="100000">
                    <a:srgbClr val="00D54B">
                      <a:alpha val="1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prstClr val="white"/>
                  </a:solidFill>
                  <a:latin typeface="Roboto Regular"/>
                  <a:ea typeface="思源黑体 CN Regular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43497" y="2853327"/>
                <a:ext cx="1993010" cy="328412"/>
              </a:xfrm>
              <a:prstGeom prst="ellipse">
                <a:avLst/>
              </a:prstGeom>
              <a:gradFill flip="none" rotWithShape="1">
                <a:gsLst>
                  <a:gs pos="0">
                    <a:srgbClr val="00D54B">
                      <a:alpha val="0"/>
                    </a:srgbClr>
                  </a:gs>
                  <a:gs pos="100000">
                    <a:srgbClr val="00D54B">
                      <a:alpha val="1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white"/>
                  </a:solidFill>
                  <a:latin typeface="Roboto Regular"/>
                  <a:ea typeface="思源黑体 CN Regular"/>
                </a:endParaRPr>
              </a:p>
            </p:txBody>
          </p:sp>
        </p:grpSp>
        <p:sp>
          <p:nvSpPr>
            <p:cNvPr id="42" name="泪滴形 41"/>
            <p:cNvSpPr/>
            <p:nvPr/>
          </p:nvSpPr>
          <p:spPr>
            <a:xfrm rot="8100000">
              <a:off x="892944" y="1623526"/>
              <a:ext cx="1073021" cy="1073021"/>
            </a:xfrm>
            <a:prstGeom prst="teardrop">
              <a:avLst/>
            </a:prstGeom>
            <a:gradFill>
              <a:gsLst>
                <a:gs pos="51000">
                  <a:srgbClr val="00D54B">
                    <a:alpha val="0"/>
                  </a:srgbClr>
                </a:gs>
                <a:gs pos="100000">
                  <a:srgbClr val="00D54B"/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  <a:latin typeface="Roboto Regular"/>
                <a:ea typeface="思源黑体 CN Regular"/>
              </a:endParaRPr>
            </a:p>
          </p:txBody>
        </p:sp>
      </p:grpSp>
      <p:sp>
        <p:nvSpPr>
          <p:cNvPr id="47" name="文本框 46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6855986" y="3366735"/>
            <a:ext cx="1551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lt"/>
              </a:rPr>
              <a:t>Using Matlab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</p:txBody>
      </p:sp>
      <p:sp>
        <p:nvSpPr>
          <p:cNvPr id="49" name="Freeform 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SpPr>
            <a:spLocks noEditPoints="1"/>
          </p:cNvSpPr>
          <p:nvPr/>
        </p:nvSpPr>
        <p:spPr bwMode="auto">
          <a:xfrm>
            <a:off x="1183904" y="1933897"/>
            <a:ext cx="409572" cy="349327"/>
          </a:xfrm>
          <a:custGeom>
            <a:avLst/>
            <a:gdLst>
              <a:gd name="T0" fmla="*/ 689 w 746"/>
              <a:gd name="T1" fmla="*/ 125 h 638"/>
              <a:gd name="T2" fmla="*/ 552 w 746"/>
              <a:gd name="T3" fmla="*/ 125 h 638"/>
              <a:gd name="T4" fmla="*/ 552 w 746"/>
              <a:gd name="T5" fmla="*/ 57 h 638"/>
              <a:gd name="T6" fmla="*/ 495 w 746"/>
              <a:gd name="T7" fmla="*/ 0 h 638"/>
              <a:gd name="T8" fmla="*/ 253 w 746"/>
              <a:gd name="T9" fmla="*/ 0 h 638"/>
              <a:gd name="T10" fmla="*/ 196 w 746"/>
              <a:gd name="T11" fmla="*/ 57 h 638"/>
              <a:gd name="T12" fmla="*/ 196 w 746"/>
              <a:gd name="T13" fmla="*/ 125 h 638"/>
              <a:gd name="T14" fmla="*/ 57 w 746"/>
              <a:gd name="T15" fmla="*/ 125 h 638"/>
              <a:gd name="T16" fmla="*/ 0 w 746"/>
              <a:gd name="T17" fmla="*/ 182 h 638"/>
              <a:gd name="T18" fmla="*/ 0 w 746"/>
              <a:gd name="T19" fmla="*/ 581 h 638"/>
              <a:gd name="T20" fmla="*/ 57 w 746"/>
              <a:gd name="T21" fmla="*/ 638 h 638"/>
              <a:gd name="T22" fmla="*/ 689 w 746"/>
              <a:gd name="T23" fmla="*/ 638 h 638"/>
              <a:gd name="T24" fmla="*/ 746 w 746"/>
              <a:gd name="T25" fmla="*/ 581 h 638"/>
              <a:gd name="T26" fmla="*/ 746 w 746"/>
              <a:gd name="T27" fmla="*/ 182 h 638"/>
              <a:gd name="T28" fmla="*/ 689 w 746"/>
              <a:gd name="T29" fmla="*/ 125 h 638"/>
              <a:gd name="T30" fmla="*/ 239 w 746"/>
              <a:gd name="T31" fmla="*/ 57 h 638"/>
              <a:gd name="T32" fmla="*/ 253 w 746"/>
              <a:gd name="T33" fmla="*/ 44 h 638"/>
              <a:gd name="T34" fmla="*/ 495 w 746"/>
              <a:gd name="T35" fmla="*/ 44 h 638"/>
              <a:gd name="T36" fmla="*/ 508 w 746"/>
              <a:gd name="T37" fmla="*/ 57 h 638"/>
              <a:gd name="T38" fmla="*/ 508 w 746"/>
              <a:gd name="T39" fmla="*/ 125 h 638"/>
              <a:gd name="T40" fmla="*/ 239 w 746"/>
              <a:gd name="T41" fmla="*/ 125 h 638"/>
              <a:gd name="T42" fmla="*/ 239 w 746"/>
              <a:gd name="T43" fmla="*/ 57 h 638"/>
              <a:gd name="T44" fmla="*/ 57 w 746"/>
              <a:gd name="T45" fmla="*/ 169 h 638"/>
              <a:gd name="T46" fmla="*/ 689 w 746"/>
              <a:gd name="T47" fmla="*/ 169 h 638"/>
              <a:gd name="T48" fmla="*/ 703 w 746"/>
              <a:gd name="T49" fmla="*/ 182 h 638"/>
              <a:gd name="T50" fmla="*/ 703 w 746"/>
              <a:gd name="T51" fmla="*/ 295 h 638"/>
              <a:gd name="T52" fmla="*/ 545 w 746"/>
              <a:gd name="T53" fmla="*/ 295 h 638"/>
              <a:gd name="T54" fmla="*/ 545 w 746"/>
              <a:gd name="T55" fmla="*/ 267 h 638"/>
              <a:gd name="T56" fmla="*/ 501 w 746"/>
              <a:gd name="T57" fmla="*/ 267 h 638"/>
              <a:gd name="T58" fmla="*/ 501 w 746"/>
              <a:gd name="T59" fmla="*/ 295 h 638"/>
              <a:gd name="T60" fmla="*/ 245 w 746"/>
              <a:gd name="T61" fmla="*/ 295 h 638"/>
              <a:gd name="T62" fmla="*/ 245 w 746"/>
              <a:gd name="T63" fmla="*/ 266 h 638"/>
              <a:gd name="T64" fmla="*/ 201 w 746"/>
              <a:gd name="T65" fmla="*/ 266 h 638"/>
              <a:gd name="T66" fmla="*/ 201 w 746"/>
              <a:gd name="T67" fmla="*/ 295 h 638"/>
              <a:gd name="T68" fmla="*/ 43 w 746"/>
              <a:gd name="T69" fmla="*/ 295 h 638"/>
              <a:gd name="T70" fmla="*/ 43 w 746"/>
              <a:gd name="T71" fmla="*/ 182 h 638"/>
              <a:gd name="T72" fmla="*/ 57 w 746"/>
              <a:gd name="T73" fmla="*/ 169 h 638"/>
              <a:gd name="T74" fmla="*/ 689 w 746"/>
              <a:gd name="T75" fmla="*/ 594 h 638"/>
              <a:gd name="T76" fmla="*/ 57 w 746"/>
              <a:gd name="T77" fmla="*/ 594 h 638"/>
              <a:gd name="T78" fmla="*/ 43 w 746"/>
              <a:gd name="T79" fmla="*/ 581 h 638"/>
              <a:gd name="T80" fmla="*/ 43 w 746"/>
              <a:gd name="T81" fmla="*/ 338 h 638"/>
              <a:gd name="T82" fmla="*/ 201 w 746"/>
              <a:gd name="T83" fmla="*/ 338 h 638"/>
              <a:gd name="T84" fmla="*/ 201 w 746"/>
              <a:gd name="T85" fmla="*/ 368 h 638"/>
              <a:gd name="T86" fmla="*/ 245 w 746"/>
              <a:gd name="T87" fmla="*/ 368 h 638"/>
              <a:gd name="T88" fmla="*/ 245 w 746"/>
              <a:gd name="T89" fmla="*/ 338 h 638"/>
              <a:gd name="T90" fmla="*/ 501 w 746"/>
              <a:gd name="T91" fmla="*/ 338 h 638"/>
              <a:gd name="T92" fmla="*/ 501 w 746"/>
              <a:gd name="T93" fmla="*/ 369 h 638"/>
              <a:gd name="T94" fmla="*/ 545 w 746"/>
              <a:gd name="T95" fmla="*/ 369 h 638"/>
              <a:gd name="T96" fmla="*/ 545 w 746"/>
              <a:gd name="T97" fmla="*/ 338 h 638"/>
              <a:gd name="T98" fmla="*/ 703 w 746"/>
              <a:gd name="T99" fmla="*/ 338 h 638"/>
              <a:gd name="T100" fmla="*/ 703 w 746"/>
              <a:gd name="T101" fmla="*/ 581 h 638"/>
              <a:gd name="T102" fmla="*/ 689 w 746"/>
              <a:gd name="T103" fmla="*/ 594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" h="638">
                <a:moveTo>
                  <a:pt x="689" y="125"/>
                </a:moveTo>
                <a:cubicBezTo>
                  <a:pt x="552" y="125"/>
                  <a:pt x="552" y="125"/>
                  <a:pt x="552" y="125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52" y="26"/>
                  <a:pt x="526" y="0"/>
                  <a:pt x="495" y="0"/>
                </a:cubicBezTo>
                <a:cubicBezTo>
                  <a:pt x="253" y="0"/>
                  <a:pt x="253" y="0"/>
                  <a:pt x="253" y="0"/>
                </a:cubicBezTo>
                <a:cubicBezTo>
                  <a:pt x="221" y="0"/>
                  <a:pt x="196" y="26"/>
                  <a:pt x="196" y="57"/>
                </a:cubicBezTo>
                <a:cubicBezTo>
                  <a:pt x="196" y="125"/>
                  <a:pt x="196" y="125"/>
                  <a:pt x="196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25" y="125"/>
                  <a:pt x="0" y="151"/>
                  <a:pt x="0" y="182"/>
                </a:cubicBezTo>
                <a:cubicBezTo>
                  <a:pt x="0" y="581"/>
                  <a:pt x="0" y="581"/>
                  <a:pt x="0" y="581"/>
                </a:cubicBezTo>
                <a:cubicBezTo>
                  <a:pt x="0" y="612"/>
                  <a:pt x="25" y="638"/>
                  <a:pt x="57" y="638"/>
                </a:cubicBezTo>
                <a:cubicBezTo>
                  <a:pt x="689" y="638"/>
                  <a:pt x="689" y="638"/>
                  <a:pt x="689" y="638"/>
                </a:cubicBezTo>
                <a:cubicBezTo>
                  <a:pt x="721" y="638"/>
                  <a:pt x="746" y="612"/>
                  <a:pt x="746" y="581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6" y="151"/>
                  <a:pt x="721" y="125"/>
                  <a:pt x="689" y="125"/>
                </a:cubicBezTo>
                <a:close/>
                <a:moveTo>
                  <a:pt x="239" y="57"/>
                </a:moveTo>
                <a:cubicBezTo>
                  <a:pt x="239" y="50"/>
                  <a:pt x="245" y="44"/>
                  <a:pt x="253" y="44"/>
                </a:cubicBezTo>
                <a:cubicBezTo>
                  <a:pt x="495" y="44"/>
                  <a:pt x="495" y="44"/>
                  <a:pt x="495" y="44"/>
                </a:cubicBezTo>
                <a:cubicBezTo>
                  <a:pt x="502" y="44"/>
                  <a:pt x="508" y="50"/>
                  <a:pt x="508" y="57"/>
                </a:cubicBezTo>
                <a:cubicBezTo>
                  <a:pt x="508" y="125"/>
                  <a:pt x="508" y="125"/>
                  <a:pt x="508" y="125"/>
                </a:cubicBezTo>
                <a:cubicBezTo>
                  <a:pt x="239" y="125"/>
                  <a:pt x="239" y="125"/>
                  <a:pt x="239" y="125"/>
                </a:cubicBezTo>
                <a:lnTo>
                  <a:pt x="239" y="57"/>
                </a:lnTo>
                <a:close/>
                <a:moveTo>
                  <a:pt x="57" y="169"/>
                </a:moveTo>
                <a:cubicBezTo>
                  <a:pt x="689" y="169"/>
                  <a:pt x="689" y="169"/>
                  <a:pt x="689" y="169"/>
                </a:cubicBezTo>
                <a:cubicBezTo>
                  <a:pt x="697" y="169"/>
                  <a:pt x="703" y="175"/>
                  <a:pt x="703" y="182"/>
                </a:cubicBezTo>
                <a:cubicBezTo>
                  <a:pt x="703" y="295"/>
                  <a:pt x="703" y="295"/>
                  <a:pt x="703" y="295"/>
                </a:cubicBezTo>
                <a:cubicBezTo>
                  <a:pt x="545" y="295"/>
                  <a:pt x="545" y="295"/>
                  <a:pt x="545" y="295"/>
                </a:cubicBezTo>
                <a:cubicBezTo>
                  <a:pt x="545" y="267"/>
                  <a:pt x="545" y="267"/>
                  <a:pt x="545" y="267"/>
                </a:cubicBezTo>
                <a:cubicBezTo>
                  <a:pt x="501" y="267"/>
                  <a:pt x="501" y="267"/>
                  <a:pt x="501" y="267"/>
                </a:cubicBezTo>
                <a:cubicBezTo>
                  <a:pt x="501" y="295"/>
                  <a:pt x="501" y="295"/>
                  <a:pt x="501" y="295"/>
                </a:cubicBezTo>
                <a:cubicBezTo>
                  <a:pt x="245" y="295"/>
                  <a:pt x="245" y="295"/>
                  <a:pt x="245" y="295"/>
                </a:cubicBezTo>
                <a:cubicBezTo>
                  <a:pt x="245" y="266"/>
                  <a:pt x="245" y="266"/>
                  <a:pt x="245" y="266"/>
                </a:cubicBezTo>
                <a:cubicBezTo>
                  <a:pt x="201" y="266"/>
                  <a:pt x="201" y="266"/>
                  <a:pt x="201" y="266"/>
                </a:cubicBezTo>
                <a:cubicBezTo>
                  <a:pt x="201" y="295"/>
                  <a:pt x="201" y="295"/>
                  <a:pt x="201" y="295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43" y="175"/>
                  <a:pt x="49" y="169"/>
                  <a:pt x="57" y="169"/>
                </a:cubicBezTo>
                <a:close/>
                <a:moveTo>
                  <a:pt x="689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49" y="594"/>
                  <a:pt x="43" y="588"/>
                  <a:pt x="43" y="581"/>
                </a:cubicBezTo>
                <a:cubicBezTo>
                  <a:pt x="43" y="338"/>
                  <a:pt x="43" y="338"/>
                  <a:pt x="43" y="338"/>
                </a:cubicBezTo>
                <a:cubicBezTo>
                  <a:pt x="201" y="338"/>
                  <a:pt x="201" y="338"/>
                  <a:pt x="201" y="338"/>
                </a:cubicBezTo>
                <a:cubicBezTo>
                  <a:pt x="201" y="368"/>
                  <a:pt x="201" y="368"/>
                  <a:pt x="201" y="368"/>
                </a:cubicBezTo>
                <a:cubicBezTo>
                  <a:pt x="245" y="368"/>
                  <a:pt x="245" y="368"/>
                  <a:pt x="245" y="368"/>
                </a:cubicBezTo>
                <a:cubicBezTo>
                  <a:pt x="245" y="338"/>
                  <a:pt x="245" y="338"/>
                  <a:pt x="245" y="338"/>
                </a:cubicBezTo>
                <a:cubicBezTo>
                  <a:pt x="501" y="338"/>
                  <a:pt x="501" y="338"/>
                  <a:pt x="501" y="338"/>
                </a:cubicBezTo>
                <a:cubicBezTo>
                  <a:pt x="501" y="369"/>
                  <a:pt x="501" y="369"/>
                  <a:pt x="501" y="369"/>
                </a:cubicBezTo>
                <a:cubicBezTo>
                  <a:pt x="545" y="369"/>
                  <a:pt x="545" y="369"/>
                  <a:pt x="545" y="369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703" y="338"/>
                  <a:pt x="703" y="338"/>
                  <a:pt x="703" y="338"/>
                </a:cubicBezTo>
                <a:cubicBezTo>
                  <a:pt x="703" y="581"/>
                  <a:pt x="703" y="581"/>
                  <a:pt x="703" y="581"/>
                </a:cubicBezTo>
                <a:cubicBezTo>
                  <a:pt x="703" y="588"/>
                  <a:pt x="697" y="594"/>
                  <a:pt x="689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/>
          </a:p>
        </p:txBody>
      </p:sp>
      <p:grpSp>
        <p:nvGrpSpPr>
          <p:cNvPr id="50" name="Group 15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GrpSpPr>
            <a:grpSpLocks noChangeAspect="1"/>
          </p:cNvGrpSpPr>
          <p:nvPr/>
        </p:nvGrpSpPr>
        <p:grpSpPr bwMode="auto">
          <a:xfrm>
            <a:off x="7379530" y="2037229"/>
            <a:ext cx="483054" cy="408371"/>
            <a:chOff x="2425" y="1235"/>
            <a:chExt cx="912" cy="771"/>
          </a:xfrm>
          <a:solidFill>
            <a:schemeClr val="bg1"/>
          </a:solidFill>
        </p:grpSpPr>
        <p:sp>
          <p:nvSpPr>
            <p:cNvPr id="51" name="Freeform 16"/>
            <p:cNvSpPr/>
            <p:nvPr/>
          </p:nvSpPr>
          <p:spPr bwMode="auto">
            <a:xfrm>
              <a:off x="2625" y="1422"/>
              <a:ext cx="513" cy="214"/>
            </a:xfrm>
            <a:custGeom>
              <a:avLst/>
              <a:gdLst>
                <a:gd name="T0" fmla="*/ 348 w 513"/>
                <a:gd name="T1" fmla="*/ 0 h 214"/>
                <a:gd name="T2" fmla="*/ 210 w 513"/>
                <a:gd name="T3" fmla="*/ 139 h 214"/>
                <a:gd name="T4" fmla="*/ 119 w 513"/>
                <a:gd name="T5" fmla="*/ 48 h 214"/>
                <a:gd name="T6" fmla="*/ 0 w 513"/>
                <a:gd name="T7" fmla="*/ 166 h 214"/>
                <a:gd name="T8" fmla="*/ 38 w 513"/>
                <a:gd name="T9" fmla="*/ 202 h 214"/>
                <a:gd name="T10" fmla="*/ 119 w 513"/>
                <a:gd name="T11" fmla="*/ 123 h 214"/>
                <a:gd name="T12" fmla="*/ 210 w 513"/>
                <a:gd name="T13" fmla="*/ 214 h 214"/>
                <a:gd name="T14" fmla="*/ 348 w 513"/>
                <a:gd name="T15" fmla="*/ 76 h 214"/>
                <a:gd name="T16" fmla="*/ 475 w 513"/>
                <a:gd name="T17" fmla="*/ 202 h 214"/>
                <a:gd name="T18" fmla="*/ 513 w 513"/>
                <a:gd name="T19" fmla="*/ 165 h 214"/>
                <a:gd name="T20" fmla="*/ 348 w 513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3" h="214">
                  <a:moveTo>
                    <a:pt x="348" y="0"/>
                  </a:moveTo>
                  <a:lnTo>
                    <a:pt x="210" y="139"/>
                  </a:lnTo>
                  <a:lnTo>
                    <a:pt x="119" y="48"/>
                  </a:lnTo>
                  <a:lnTo>
                    <a:pt x="0" y="166"/>
                  </a:lnTo>
                  <a:lnTo>
                    <a:pt x="38" y="202"/>
                  </a:lnTo>
                  <a:lnTo>
                    <a:pt x="119" y="123"/>
                  </a:lnTo>
                  <a:lnTo>
                    <a:pt x="210" y="214"/>
                  </a:lnTo>
                  <a:lnTo>
                    <a:pt x="348" y="76"/>
                  </a:lnTo>
                  <a:lnTo>
                    <a:pt x="475" y="202"/>
                  </a:lnTo>
                  <a:lnTo>
                    <a:pt x="513" y="165"/>
                  </a:lnTo>
                  <a:lnTo>
                    <a:pt x="3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  <p:sp>
          <p:nvSpPr>
            <p:cNvPr id="52" name="Freeform 17"/>
            <p:cNvSpPr>
              <a:spLocks noEditPoints="1"/>
            </p:cNvSpPr>
            <p:nvPr/>
          </p:nvSpPr>
          <p:spPr bwMode="auto">
            <a:xfrm>
              <a:off x="2425" y="1235"/>
              <a:ext cx="912" cy="771"/>
            </a:xfrm>
            <a:custGeom>
              <a:avLst/>
              <a:gdLst>
                <a:gd name="T0" fmla="*/ 912 w 912"/>
                <a:gd name="T1" fmla="*/ 54 h 771"/>
                <a:gd name="T2" fmla="*/ 912 w 912"/>
                <a:gd name="T3" fmla="*/ 0 h 771"/>
                <a:gd name="T4" fmla="*/ 2 w 912"/>
                <a:gd name="T5" fmla="*/ 0 h 771"/>
                <a:gd name="T6" fmla="*/ 2 w 912"/>
                <a:gd name="T7" fmla="*/ 54 h 771"/>
                <a:gd name="T8" fmla="*/ 30 w 912"/>
                <a:gd name="T9" fmla="*/ 54 h 771"/>
                <a:gd name="T10" fmla="*/ 30 w 912"/>
                <a:gd name="T11" fmla="*/ 541 h 771"/>
                <a:gd name="T12" fmla="*/ 0 w 912"/>
                <a:gd name="T13" fmla="*/ 541 h 771"/>
                <a:gd name="T14" fmla="*/ 0 w 912"/>
                <a:gd name="T15" fmla="*/ 594 h 771"/>
                <a:gd name="T16" fmla="*/ 30 w 912"/>
                <a:gd name="T17" fmla="*/ 594 h 771"/>
                <a:gd name="T18" fmla="*/ 30 w 912"/>
                <a:gd name="T19" fmla="*/ 595 h 771"/>
                <a:gd name="T20" fmla="*/ 429 w 912"/>
                <a:gd name="T21" fmla="*/ 595 h 771"/>
                <a:gd name="T22" fmla="*/ 429 w 912"/>
                <a:gd name="T23" fmla="*/ 718 h 771"/>
                <a:gd name="T24" fmla="*/ 367 w 912"/>
                <a:gd name="T25" fmla="*/ 718 h 771"/>
                <a:gd name="T26" fmla="*/ 367 w 912"/>
                <a:gd name="T27" fmla="*/ 771 h 771"/>
                <a:gd name="T28" fmla="*/ 545 w 912"/>
                <a:gd name="T29" fmla="*/ 771 h 771"/>
                <a:gd name="T30" fmla="*/ 545 w 912"/>
                <a:gd name="T31" fmla="*/ 718 h 771"/>
                <a:gd name="T32" fmla="*/ 482 w 912"/>
                <a:gd name="T33" fmla="*/ 718 h 771"/>
                <a:gd name="T34" fmla="*/ 482 w 912"/>
                <a:gd name="T35" fmla="*/ 595 h 771"/>
                <a:gd name="T36" fmla="*/ 885 w 912"/>
                <a:gd name="T37" fmla="*/ 595 h 771"/>
                <a:gd name="T38" fmla="*/ 885 w 912"/>
                <a:gd name="T39" fmla="*/ 594 h 771"/>
                <a:gd name="T40" fmla="*/ 911 w 912"/>
                <a:gd name="T41" fmla="*/ 594 h 771"/>
                <a:gd name="T42" fmla="*/ 911 w 912"/>
                <a:gd name="T43" fmla="*/ 541 h 771"/>
                <a:gd name="T44" fmla="*/ 885 w 912"/>
                <a:gd name="T45" fmla="*/ 541 h 771"/>
                <a:gd name="T46" fmla="*/ 885 w 912"/>
                <a:gd name="T47" fmla="*/ 54 h 771"/>
                <a:gd name="T48" fmla="*/ 912 w 912"/>
                <a:gd name="T49" fmla="*/ 54 h 771"/>
                <a:gd name="T50" fmla="*/ 83 w 912"/>
                <a:gd name="T51" fmla="*/ 541 h 771"/>
                <a:gd name="T52" fmla="*/ 83 w 912"/>
                <a:gd name="T53" fmla="*/ 55 h 771"/>
                <a:gd name="T54" fmla="*/ 832 w 912"/>
                <a:gd name="T55" fmla="*/ 55 h 771"/>
                <a:gd name="T56" fmla="*/ 832 w 912"/>
                <a:gd name="T57" fmla="*/ 541 h 771"/>
                <a:gd name="T58" fmla="*/ 83 w 912"/>
                <a:gd name="T59" fmla="*/ 54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2" h="771">
                  <a:moveTo>
                    <a:pt x="912" y="54"/>
                  </a:moveTo>
                  <a:lnTo>
                    <a:pt x="912" y="0"/>
                  </a:lnTo>
                  <a:lnTo>
                    <a:pt x="2" y="0"/>
                  </a:lnTo>
                  <a:lnTo>
                    <a:pt x="2" y="54"/>
                  </a:lnTo>
                  <a:lnTo>
                    <a:pt x="30" y="54"/>
                  </a:lnTo>
                  <a:lnTo>
                    <a:pt x="30" y="541"/>
                  </a:lnTo>
                  <a:lnTo>
                    <a:pt x="0" y="541"/>
                  </a:lnTo>
                  <a:lnTo>
                    <a:pt x="0" y="594"/>
                  </a:lnTo>
                  <a:lnTo>
                    <a:pt x="30" y="594"/>
                  </a:lnTo>
                  <a:lnTo>
                    <a:pt x="30" y="595"/>
                  </a:lnTo>
                  <a:lnTo>
                    <a:pt x="429" y="595"/>
                  </a:lnTo>
                  <a:lnTo>
                    <a:pt x="429" y="718"/>
                  </a:lnTo>
                  <a:lnTo>
                    <a:pt x="367" y="718"/>
                  </a:lnTo>
                  <a:lnTo>
                    <a:pt x="367" y="771"/>
                  </a:lnTo>
                  <a:lnTo>
                    <a:pt x="545" y="771"/>
                  </a:lnTo>
                  <a:lnTo>
                    <a:pt x="545" y="718"/>
                  </a:lnTo>
                  <a:lnTo>
                    <a:pt x="482" y="718"/>
                  </a:lnTo>
                  <a:lnTo>
                    <a:pt x="482" y="595"/>
                  </a:lnTo>
                  <a:lnTo>
                    <a:pt x="885" y="595"/>
                  </a:lnTo>
                  <a:lnTo>
                    <a:pt x="885" y="594"/>
                  </a:lnTo>
                  <a:lnTo>
                    <a:pt x="911" y="594"/>
                  </a:lnTo>
                  <a:lnTo>
                    <a:pt x="911" y="541"/>
                  </a:lnTo>
                  <a:lnTo>
                    <a:pt x="885" y="541"/>
                  </a:lnTo>
                  <a:lnTo>
                    <a:pt x="885" y="54"/>
                  </a:lnTo>
                  <a:lnTo>
                    <a:pt x="912" y="54"/>
                  </a:lnTo>
                  <a:close/>
                  <a:moveTo>
                    <a:pt x="83" y="541"/>
                  </a:moveTo>
                  <a:lnTo>
                    <a:pt x="83" y="55"/>
                  </a:lnTo>
                  <a:lnTo>
                    <a:pt x="832" y="55"/>
                  </a:lnTo>
                  <a:lnTo>
                    <a:pt x="832" y="541"/>
                  </a:lnTo>
                  <a:lnTo>
                    <a:pt x="83" y="5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695575" y="1751965"/>
            <a:ext cx="296735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>
                <a:solidFill>
                  <a:schemeClr val="bg1"/>
                </a:solidFill>
              </a:rPr>
              <a:t>The Coordinate Frames</a:t>
            </a:r>
            <a:endParaRPr lang="en-US" altLang="zh-CN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>
                <a:solidFill>
                  <a:schemeClr val="bg1"/>
                </a:solidFill>
              </a:rPr>
              <a:t> The Kinematic Parameters</a:t>
            </a:r>
            <a:endParaRPr lang="en-US" altLang="zh-CN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>
                <a:solidFill>
                  <a:schemeClr val="bg1"/>
                </a:solidFill>
              </a:rPr>
              <a:t>The Arm Equations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7" name="文本框 56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916196" y="3366735"/>
            <a:ext cx="10147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lt"/>
              </a:rPr>
              <a:t>By hand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6685" y="165735"/>
            <a:ext cx="3545205" cy="792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The Coordinate Frames </a:t>
            </a:r>
            <a:endParaRPr kumimoji="0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7830" y="788670"/>
            <a:ext cx="3184525" cy="3888624"/>
            <a:chOff x="9271" y="1831"/>
            <a:chExt cx="4602" cy="5335"/>
          </a:xfrm>
        </p:grpSpPr>
        <p:grpSp>
          <p:nvGrpSpPr>
            <p:cNvPr id="44" name="组合 43"/>
            <p:cNvGrpSpPr/>
            <p:nvPr/>
          </p:nvGrpSpPr>
          <p:grpSpPr>
            <a:xfrm>
              <a:off x="9271" y="1831"/>
              <a:ext cx="4602" cy="5335"/>
              <a:chOff x="1250" y="822"/>
              <a:chExt cx="4602" cy="5335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250" y="822"/>
                <a:ext cx="4602" cy="5335"/>
                <a:chOff x="1247" y="829"/>
                <a:chExt cx="4602" cy="5335"/>
              </a:xfrm>
            </p:grpSpPr>
            <p:grpSp>
              <p:nvGrpSpPr>
                <p:cNvPr id="46" name="组合 45"/>
                <p:cNvGrpSpPr/>
                <p:nvPr/>
              </p:nvGrpSpPr>
              <p:grpSpPr>
                <a:xfrm>
                  <a:off x="1247" y="829"/>
                  <a:ext cx="4602" cy="5335"/>
                  <a:chOff x="2928" y="963"/>
                  <a:chExt cx="4602" cy="5335"/>
                </a:xfrm>
              </p:grpSpPr>
              <p:grpSp>
                <p:nvGrpSpPr>
                  <p:cNvPr id="47" name="组合 46"/>
                  <p:cNvGrpSpPr/>
                  <p:nvPr/>
                </p:nvGrpSpPr>
                <p:grpSpPr>
                  <a:xfrm>
                    <a:off x="2928" y="963"/>
                    <a:ext cx="4602" cy="5335"/>
                    <a:chOff x="2792" y="899"/>
                    <a:chExt cx="4602" cy="5335"/>
                  </a:xfrm>
                </p:grpSpPr>
                <p:pic>
                  <p:nvPicPr>
                    <p:cNvPr id="49" name="图片 48"/>
                    <p:cNvPicPr>
                      <a:picLocks noChangeAspect="1"/>
                    </p:cNvPicPr>
                    <p:nvPr/>
                  </p:nvPicPr>
                  <p:blipFill>
                    <a:blip r:embed="rId1"/>
                    <a:srcRect l="8295" r="43324" b="20290"/>
                    <a:stretch>
                      <a:fillRect/>
                    </a:stretch>
                  </p:blipFill>
                  <p:spPr>
                    <a:xfrm>
                      <a:off x="2792" y="899"/>
                      <a:ext cx="4602" cy="5335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50" name="直接箭头连接符 49"/>
                    <p:cNvCxnSpPr/>
                    <p:nvPr/>
                  </p:nvCxnSpPr>
                  <p:spPr>
                    <a:xfrm flipV="1">
                      <a:off x="5109" y="5808"/>
                      <a:ext cx="351" cy="7"/>
                    </a:xfrm>
                    <a:prstGeom prst="straightConnector1">
                      <a:avLst/>
                    </a:prstGeom>
                    <a:ln w="19050">
                      <a:tailEnd type="arrow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箭头连接符 50"/>
                    <p:cNvCxnSpPr/>
                    <p:nvPr/>
                  </p:nvCxnSpPr>
                  <p:spPr>
                    <a:xfrm flipH="1" flipV="1">
                      <a:off x="5095" y="5515"/>
                      <a:ext cx="3" cy="300"/>
                    </a:xfrm>
                    <a:prstGeom prst="straightConnector1">
                      <a:avLst/>
                    </a:prstGeom>
                    <a:ln w="19050">
                      <a:tailEnd type="arrow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文本框 51"/>
                    <p:cNvSpPr txBox="1"/>
                    <p:nvPr/>
                  </p:nvSpPr>
                  <p:spPr>
                    <a:xfrm>
                      <a:off x="5040" y="5808"/>
                      <a:ext cx="489" cy="3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200" b="1">
                          <a:solidFill>
                            <a:schemeClr val="accent2"/>
                          </a:solidFill>
                        </a:rPr>
                        <a:t>X</a:t>
                      </a:r>
                      <a:r>
                        <a:rPr lang="en-US" altLang="zh-CN" sz="1200" b="1" baseline="-2500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altLang="zh-CN" sz="1200" b="1" baseline="-2500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53" name="文本框 52"/>
                    <p:cNvSpPr txBox="1"/>
                    <p:nvPr/>
                  </p:nvSpPr>
                  <p:spPr>
                    <a:xfrm>
                      <a:off x="4501" y="5374"/>
                      <a:ext cx="480" cy="3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200" b="1">
                          <a:solidFill>
                            <a:schemeClr val="accent2"/>
                          </a:solidFill>
                        </a:rPr>
                        <a:t>Z</a:t>
                      </a:r>
                      <a:r>
                        <a:rPr lang="en-US" altLang="zh-CN" sz="1200" b="1" baseline="-2500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altLang="zh-CN" sz="1200" b="1" baseline="-2500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cxnSp>
                <p:nvCxnSpPr>
                  <p:cNvPr id="54" name="直接箭头连接符 53"/>
                  <p:cNvCxnSpPr/>
                  <p:nvPr/>
                </p:nvCxnSpPr>
                <p:spPr>
                  <a:xfrm flipH="1">
                    <a:off x="5223" y="5262"/>
                    <a:ext cx="9" cy="314"/>
                  </a:xfrm>
                  <a:prstGeom prst="straightConnector1">
                    <a:avLst/>
                  </a:prstGeom>
                  <a:ln w="19050">
                    <a:solidFill>
                      <a:srgbClr val="0070C0"/>
                    </a:solidFill>
                    <a:tailEnd type="arrow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箭头连接符 54"/>
                  <p:cNvCxnSpPr/>
                  <p:nvPr/>
                </p:nvCxnSpPr>
                <p:spPr>
                  <a:xfrm flipH="1" flipV="1">
                    <a:off x="4966" y="5259"/>
                    <a:ext cx="263" cy="3"/>
                  </a:xfrm>
                  <a:prstGeom prst="straightConnector1">
                    <a:avLst/>
                  </a:prstGeom>
                  <a:ln w="19050">
                    <a:solidFill>
                      <a:srgbClr val="0070C0"/>
                    </a:solidFill>
                    <a:tailEnd type="arrow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文本框 55"/>
                  <p:cNvSpPr txBox="1"/>
                  <p:nvPr/>
                </p:nvSpPr>
                <p:spPr>
                  <a:xfrm>
                    <a:off x="5293" y="5202"/>
                    <a:ext cx="489" cy="3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>
                        <a:gradFill>
                          <a:gsLst>
                            <a:gs pos="0">
                              <a:srgbClr val="007BD3"/>
                            </a:gs>
                            <a:gs pos="100000">
                              <a:srgbClr val="034373"/>
                            </a:gs>
                          </a:gsLst>
                          <a:lin ang="5400000" scaled="0"/>
                        </a:gradFill>
                      </a:rPr>
                      <a:t>Y</a:t>
                    </a:r>
                    <a:r>
                      <a:rPr lang="en-US" altLang="zh-CN" sz="1200" b="1" baseline="-25000">
                        <a:gradFill>
                          <a:gsLst>
                            <a:gs pos="0">
                              <a:srgbClr val="007BD3"/>
                            </a:gs>
                            <a:gs pos="100000">
                              <a:srgbClr val="034373"/>
                            </a:gs>
                          </a:gsLst>
                          <a:lin ang="5400000" scaled="0"/>
                        </a:gradFill>
                      </a:rPr>
                      <a:t>1</a:t>
                    </a:r>
                    <a:endParaRPr lang="en-US" altLang="zh-CN" sz="1200" b="1" baseline="-25000">
                      <a:gradFill>
                        <a:gsLst>
                          <a:gs pos="0">
                            <a:srgbClr val="007BD3"/>
                          </a:gs>
                          <a:gs pos="100000">
                            <a:srgbClr val="034373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57" name="文本框 56"/>
                  <p:cNvSpPr txBox="1"/>
                  <p:nvPr/>
                </p:nvSpPr>
                <p:spPr>
                  <a:xfrm>
                    <a:off x="4853" y="4649"/>
                    <a:ext cx="489" cy="3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>
                        <a:gradFill>
                          <a:gsLst>
                            <a:gs pos="0">
                              <a:srgbClr val="007BD3"/>
                            </a:gs>
                            <a:gs pos="100000">
                              <a:srgbClr val="034373"/>
                            </a:gs>
                          </a:gsLst>
                          <a:lin ang="5400000" scaled="0"/>
                        </a:gradFill>
                      </a:rPr>
                      <a:t>Z</a:t>
                    </a:r>
                    <a:r>
                      <a:rPr lang="en-US" altLang="zh-CN" sz="1200" b="1" baseline="-25000">
                        <a:gradFill>
                          <a:gsLst>
                            <a:gs pos="0">
                              <a:srgbClr val="007BD3"/>
                            </a:gs>
                            <a:gs pos="100000">
                              <a:srgbClr val="034373"/>
                            </a:gs>
                          </a:gsLst>
                          <a:lin ang="5400000" scaled="0"/>
                        </a:gradFill>
                      </a:rPr>
                      <a:t>1</a:t>
                    </a:r>
                    <a:endParaRPr lang="en-US" altLang="zh-CN" sz="1200" b="1" baseline="-25000">
                      <a:gradFill>
                        <a:gsLst>
                          <a:gs pos="0">
                            <a:srgbClr val="007BD3"/>
                          </a:gs>
                          <a:gs pos="100000">
                            <a:srgbClr val="034373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cxnSp>
              <p:nvCxnSpPr>
                <p:cNvPr id="58" name="直接箭头连接符 57"/>
                <p:cNvCxnSpPr/>
                <p:nvPr/>
              </p:nvCxnSpPr>
              <p:spPr>
                <a:xfrm flipH="1" flipV="1">
                  <a:off x="2577" y="3417"/>
                  <a:ext cx="413" cy="9"/>
                </a:xfrm>
                <a:prstGeom prst="straightConnector1">
                  <a:avLst/>
                </a:prstGeom>
                <a:ln w="19050">
                  <a:tailEnd type="arrow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58"/>
                <p:cNvCxnSpPr/>
                <p:nvPr/>
              </p:nvCxnSpPr>
              <p:spPr>
                <a:xfrm flipV="1">
                  <a:off x="2978" y="3057"/>
                  <a:ext cx="4" cy="360"/>
                </a:xfrm>
                <a:prstGeom prst="straightConnector1">
                  <a:avLst/>
                </a:prstGeom>
                <a:ln w="19050">
                  <a:tailEnd type="arrow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0" name="文本框 59"/>
                <p:cNvSpPr txBox="1"/>
                <p:nvPr/>
              </p:nvSpPr>
              <p:spPr>
                <a:xfrm>
                  <a:off x="2493" y="2779"/>
                  <a:ext cx="489" cy="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X</a:t>
                  </a:r>
                  <a:r>
                    <a:rPr lang="en-US" altLang="zh-CN" sz="1200" b="1" baseline="-25000">
                      <a:solidFill>
                        <a:schemeClr val="accent4">
                          <a:lumMod val="75000"/>
                        </a:schemeClr>
                      </a:solidFill>
                    </a:rPr>
                    <a:t>2</a:t>
                  </a:r>
                  <a:endParaRPr lang="en-US" altLang="zh-CN" sz="1200" b="1" baseline="-2500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1" name="文本框 60"/>
                <p:cNvSpPr txBox="1"/>
                <p:nvPr/>
              </p:nvSpPr>
              <p:spPr>
                <a:xfrm>
                  <a:off x="2217" y="3213"/>
                  <a:ext cx="657" cy="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Z</a:t>
                  </a:r>
                  <a:r>
                    <a:rPr lang="en-US" altLang="zh-CN" sz="1200" b="1" baseline="-25000">
                      <a:solidFill>
                        <a:schemeClr val="accent4">
                          <a:lumMod val="75000"/>
                        </a:schemeClr>
                      </a:solidFill>
                    </a:rPr>
                    <a:t>2</a:t>
                  </a:r>
                  <a:endParaRPr lang="en-US" altLang="zh-CN" sz="1200" b="1" baseline="-2500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2" name="文本框 81"/>
                <p:cNvSpPr txBox="1"/>
                <p:nvPr/>
              </p:nvSpPr>
              <p:spPr>
                <a:xfrm>
                  <a:off x="2217" y="3208"/>
                  <a:ext cx="657" cy="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Z</a:t>
                  </a:r>
                  <a:r>
                    <a:rPr lang="en-US" altLang="zh-CN" sz="1200" b="1" baseline="-25000">
                      <a:solidFill>
                        <a:schemeClr val="accent4">
                          <a:lumMod val="75000"/>
                        </a:schemeClr>
                      </a:solidFill>
                    </a:rPr>
                    <a:t>2</a:t>
                  </a:r>
                  <a:endParaRPr lang="en-US" altLang="zh-CN" sz="1200" b="1" baseline="-2500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83" name="直接箭头连接符 82"/>
                <p:cNvCxnSpPr/>
                <p:nvPr/>
              </p:nvCxnSpPr>
              <p:spPr>
                <a:xfrm flipH="1" flipV="1">
                  <a:off x="2577" y="3412"/>
                  <a:ext cx="413" cy="9"/>
                </a:xfrm>
                <a:prstGeom prst="straightConnector1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  <a:tailEnd type="arrow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箭头连接符 83"/>
                <p:cNvCxnSpPr/>
                <p:nvPr/>
              </p:nvCxnSpPr>
              <p:spPr>
                <a:xfrm flipV="1">
                  <a:off x="2978" y="3052"/>
                  <a:ext cx="4" cy="360"/>
                </a:xfrm>
                <a:prstGeom prst="straightConnector1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  <a:tailEnd type="arrow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85" name="文本框 84"/>
                <p:cNvSpPr txBox="1"/>
                <p:nvPr/>
              </p:nvSpPr>
              <p:spPr>
                <a:xfrm>
                  <a:off x="2493" y="2774"/>
                  <a:ext cx="489" cy="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X</a:t>
                  </a:r>
                  <a:r>
                    <a:rPr lang="en-US" altLang="zh-CN" sz="1200" b="1" baseline="-25000">
                      <a:solidFill>
                        <a:schemeClr val="accent4">
                          <a:lumMod val="75000"/>
                        </a:schemeClr>
                      </a:solidFill>
                    </a:rPr>
                    <a:t>2</a:t>
                  </a:r>
                  <a:endParaRPr lang="en-US" altLang="zh-CN" sz="1200" b="1" baseline="-2500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2" name="直接箭头连接符 61"/>
              <p:cNvCxnSpPr/>
              <p:nvPr/>
            </p:nvCxnSpPr>
            <p:spPr>
              <a:xfrm flipV="1">
                <a:off x="3538" y="1475"/>
                <a:ext cx="4" cy="360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/>
              <p:cNvCxnSpPr/>
              <p:nvPr/>
            </p:nvCxnSpPr>
            <p:spPr>
              <a:xfrm flipH="1">
                <a:off x="3232" y="1838"/>
                <a:ext cx="311" cy="4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4" name="文本框 63"/>
              <p:cNvSpPr txBox="1"/>
              <p:nvPr/>
            </p:nvSpPr>
            <p:spPr>
              <a:xfrm>
                <a:off x="3545" y="1313"/>
                <a:ext cx="489" cy="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solidFill>
                      <a:schemeClr val="accent6">
                        <a:lumMod val="75000"/>
                      </a:schemeClr>
                    </a:solidFill>
                  </a:rPr>
                  <a:t>X</a:t>
                </a:r>
                <a:r>
                  <a:rPr lang="en-US" altLang="zh-CN" sz="1200" b="1" baseline="-25000">
                    <a:solidFill>
                      <a:schemeClr val="accent6">
                        <a:lumMod val="75000"/>
                      </a:schemeClr>
                    </a:solidFill>
                  </a:rPr>
                  <a:t>3</a:t>
                </a:r>
                <a:endParaRPr lang="en-US" altLang="zh-CN" sz="1200" b="1" baseline="-250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3175" y="1894"/>
                <a:ext cx="489" cy="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solidFill>
                      <a:schemeClr val="accent6">
                        <a:lumMod val="75000"/>
                      </a:schemeClr>
                    </a:solidFill>
                  </a:rPr>
                  <a:t>Z</a:t>
                </a:r>
                <a:r>
                  <a:rPr lang="en-US" altLang="zh-CN" sz="1200" b="1" baseline="-25000">
                    <a:solidFill>
                      <a:schemeClr val="accent6">
                        <a:lumMod val="75000"/>
                      </a:schemeClr>
                    </a:solidFill>
                  </a:rPr>
                  <a:t>3</a:t>
                </a:r>
                <a:endParaRPr lang="en-US" altLang="zh-CN" sz="1200" b="1" baseline="-250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66" name="直接箭头连接符 65"/>
            <p:cNvCxnSpPr/>
            <p:nvPr/>
          </p:nvCxnSpPr>
          <p:spPr>
            <a:xfrm flipH="1">
              <a:off x="10738" y="2867"/>
              <a:ext cx="311" cy="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V="1">
              <a:off x="11042" y="2660"/>
              <a:ext cx="6" cy="20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10601" y="2907"/>
              <a:ext cx="489" cy="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solidFill>
                    <a:srgbClr val="7030A0"/>
                  </a:solidFill>
                </a:rPr>
                <a:t>Y</a:t>
              </a:r>
              <a:r>
                <a:rPr lang="en-US" altLang="zh-CN" sz="1200" b="1" baseline="-25000">
                  <a:solidFill>
                    <a:srgbClr val="7030A0"/>
                  </a:solidFill>
                </a:rPr>
                <a:t>4</a:t>
              </a:r>
              <a:endParaRPr lang="en-US" altLang="zh-CN" sz="1200" b="1" baseline="-25000">
                <a:solidFill>
                  <a:srgbClr val="7030A0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0980" y="2595"/>
              <a:ext cx="489" cy="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solidFill>
                    <a:srgbClr val="7030A0"/>
                  </a:solidFill>
                </a:rPr>
                <a:t>Z</a:t>
              </a:r>
              <a:r>
                <a:rPr lang="en-US" altLang="zh-CN" sz="1200" b="1" baseline="-25000">
                  <a:solidFill>
                    <a:srgbClr val="7030A0"/>
                  </a:solidFill>
                </a:rPr>
                <a:t>4</a:t>
              </a:r>
              <a:endParaRPr lang="en-US" altLang="zh-CN" sz="1200" b="1" baseline="-25000">
                <a:solidFill>
                  <a:srgbClr val="7030A0"/>
                </a:solidFill>
              </a:endParaRPr>
            </a:p>
          </p:txBody>
        </p:sp>
        <p:cxnSp>
          <p:nvCxnSpPr>
            <p:cNvPr id="70" name="直接箭头连接符 69"/>
            <p:cNvCxnSpPr/>
            <p:nvPr/>
          </p:nvCxnSpPr>
          <p:spPr>
            <a:xfrm flipH="1" flipV="1">
              <a:off x="10747" y="2463"/>
              <a:ext cx="295" cy="5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>
              <a:off x="11037" y="2468"/>
              <a:ext cx="5" cy="194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11112" y="2288"/>
              <a:ext cx="489" cy="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solidFill>
                    <a:srgbClr val="00B0F0"/>
                  </a:solidFill>
                </a:rPr>
                <a:t>Y</a:t>
              </a:r>
              <a:r>
                <a:rPr lang="en-US" altLang="zh-CN" sz="1200" b="1" baseline="-25000">
                  <a:solidFill>
                    <a:srgbClr val="00B0F0"/>
                  </a:solidFill>
                </a:rPr>
                <a:t>5</a:t>
              </a:r>
              <a:endParaRPr lang="en-US" altLang="zh-CN" sz="1200" b="1" baseline="-25000">
                <a:solidFill>
                  <a:srgbClr val="00B0F0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0601" y="1888"/>
              <a:ext cx="489" cy="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solidFill>
                    <a:srgbClr val="00B0F0"/>
                  </a:solidFill>
                </a:rPr>
                <a:t>Z</a:t>
              </a:r>
              <a:r>
                <a:rPr lang="en-US" altLang="zh-CN" sz="1200" b="1" baseline="-25000">
                  <a:solidFill>
                    <a:srgbClr val="00B0F0"/>
                  </a:solidFill>
                </a:rPr>
                <a:t>5</a:t>
              </a:r>
              <a:endParaRPr lang="en-US" altLang="zh-CN" sz="1200" b="1" baseline="-25000">
                <a:solidFill>
                  <a:srgbClr val="00B0F0"/>
                </a:solidFill>
              </a:endParaRPr>
            </a:p>
          </p:txBody>
        </p:sp>
        <p:cxnSp>
          <p:nvCxnSpPr>
            <p:cNvPr id="74" name="直接箭头连接符 73"/>
            <p:cNvCxnSpPr/>
            <p:nvPr/>
          </p:nvCxnSpPr>
          <p:spPr>
            <a:xfrm flipH="1">
              <a:off x="10671" y="2432"/>
              <a:ext cx="5" cy="28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 flipH="1" flipV="1">
              <a:off x="10308" y="2431"/>
              <a:ext cx="379" cy="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/>
          </p:nvSpPr>
          <p:spPr>
            <a:xfrm>
              <a:off x="10292" y="2546"/>
              <a:ext cx="489" cy="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solidFill>
                    <a:srgbClr val="C00000"/>
                  </a:solidFill>
                </a:rPr>
                <a:t>Y</a:t>
              </a:r>
              <a:r>
                <a:rPr lang="en-US" altLang="zh-CN" sz="1200" b="1" baseline="-25000">
                  <a:solidFill>
                    <a:srgbClr val="C00000"/>
                  </a:solidFill>
                </a:rPr>
                <a:t>6</a:t>
              </a:r>
              <a:endParaRPr lang="en-US" altLang="zh-CN" sz="1200" b="1" baseline="-25000">
                <a:solidFill>
                  <a:srgbClr val="C00000"/>
                </a:solidFill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148" y="1960"/>
              <a:ext cx="489" cy="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solidFill>
                    <a:srgbClr val="C00000"/>
                  </a:solidFill>
                </a:rPr>
                <a:t>Z</a:t>
              </a:r>
              <a:r>
                <a:rPr lang="en-US" altLang="zh-CN" sz="1200" b="1" baseline="-25000">
                  <a:solidFill>
                    <a:srgbClr val="C00000"/>
                  </a:solidFill>
                </a:rPr>
                <a:t>6</a:t>
              </a:r>
              <a:endParaRPr lang="en-US" altLang="zh-CN" sz="1200" b="1" baseline="-2500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4027504" y="748487"/>
          <a:ext cx="4853305" cy="3893820"/>
        </p:xfrm>
        <a:graphic>
          <a:graphicData uri="http://schemas.openxmlformats.org/drawingml/2006/table">
            <a:tbl>
              <a:tblPr firstRow="1" bandRow="1"/>
              <a:tblGrid>
                <a:gridCol w="833120"/>
                <a:gridCol w="1009015"/>
                <a:gridCol w="1012825"/>
                <a:gridCol w="978535"/>
                <a:gridCol w="1019810"/>
              </a:tblGrid>
              <a:tr h="62801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130" dirty="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Link</a:t>
                      </a:r>
                      <a:endParaRPr lang="en-US" altLang="zh-CN" sz="1000" b="1" spc="130" dirty="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θ</a:t>
                      </a:r>
                      <a:endParaRPr lang="en-US" altLang="zh-CN" sz="10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10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10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α</a:t>
                      </a:r>
                      <a:endParaRPr lang="en-US" altLang="zh-CN" sz="10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9753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0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θ1+π/2</a:t>
                      </a:r>
                      <a:endParaRPr lang="en-US" altLang="zh-CN" sz="1000" b="0" spc="13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147.87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-π/2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59753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0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θ2-π/2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136.7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422.41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10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θ3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-131.2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393.35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59753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0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θ4+π/2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126.7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π/2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zh-CN" sz="10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θ5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99.7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-π/2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zh-CN" sz="10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θ6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d6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3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000" b="0" spc="13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15900" marR="215900" marT="133350" marB="1333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824605" y="174625"/>
            <a:ext cx="5045075" cy="792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The Kinematic Parameters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F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10665" y="83185"/>
            <a:ext cx="623443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The Arm Equations</a:t>
            </a:r>
            <a:endParaRPr lang="en-US" altLang="zh-CN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2957483" y="184918"/>
            <a:ext cx="256660" cy="221259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/>
          <p:cNvGraphicFramePr/>
          <p:nvPr/>
        </p:nvGraphicFramePr>
        <p:xfrm>
          <a:off x="374650" y="845185"/>
          <a:ext cx="2961005" cy="1143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" r:id="rId1" imgW="2984500" imgH="1168400" progId="Equation.KSEE3">
                  <p:embed/>
                </p:oleObj>
              </mc:Choice>
              <mc:Fallback>
                <p:oleObj name="" r:id="rId1" imgW="2984500" imgH="1168400" progId="Equation.KSEE3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4650" y="845185"/>
                        <a:ext cx="2961005" cy="114363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4892675" y="845185"/>
          <a:ext cx="3762375" cy="1143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" r:id="rId3" imgW="3784600" imgH="1168400" progId="Equation.KSEE3">
                  <p:embed/>
                </p:oleObj>
              </mc:Choice>
              <mc:Fallback>
                <p:oleObj name="" r:id="rId3" imgW="3784600" imgH="1168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2675" y="845185"/>
                        <a:ext cx="3762375" cy="114363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92358" y="2346960"/>
          <a:ext cx="2654935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" r:id="rId5" imgW="2908300" imgH="1168400" progId="Equation.KSEE3">
                  <p:embed/>
                </p:oleObj>
              </mc:Choice>
              <mc:Fallback>
                <p:oleObj name="" r:id="rId5" imgW="2908300" imgH="11684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2358" y="2346960"/>
                        <a:ext cx="2654935" cy="1168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/>
          <p:nvPr/>
        </p:nvGraphicFramePr>
        <p:xfrm>
          <a:off x="348615" y="2486025"/>
          <a:ext cx="2987040" cy="88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" r:id="rId7" imgW="3009900" imgH="914400" progId="Equation.KSEE3">
                  <p:embed/>
                </p:oleObj>
              </mc:Choice>
              <mc:Fallback>
                <p:oleObj name="" r:id="rId7" imgW="3009900" imgH="914400" progId="Equation.KSEE3">
                  <p:embed/>
                  <p:pic>
                    <p:nvPicPr>
                      <p:cNvPr id="0" name="图片 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8615" y="2486025"/>
                        <a:ext cx="2987040" cy="88963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/>
        </p:nvGraphicFramePr>
        <p:xfrm>
          <a:off x="348615" y="3937635"/>
          <a:ext cx="2351405" cy="88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" r:id="rId9" imgW="2374265" imgH="914400" progId="Equation.KSEE3">
                  <p:embed/>
                </p:oleObj>
              </mc:Choice>
              <mc:Fallback>
                <p:oleObj name="" r:id="rId9" imgW="2374265" imgH="914400" progId="Equation.KSEE3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8615" y="3937635"/>
                        <a:ext cx="2351405" cy="88963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92675" y="3912870"/>
          <a:ext cx="2197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" r:id="rId11" imgW="2197100" imgH="914400" progId="Equation.KSEE3">
                  <p:embed/>
                </p:oleObj>
              </mc:Choice>
              <mc:Fallback>
                <p:oleObj name="" r:id="rId11" imgW="2197100" imgH="9144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92675" y="3912870"/>
                        <a:ext cx="2197100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24638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" r:id="rId13" imgW="914400" imgH="215900" progId="Equation.KSEE3">
                  <p:embed/>
                </p:oleObj>
              </mc:Choice>
              <mc:Fallback>
                <p:oleObj name="" r:id="rId13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14800" y="246380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3818255" y="320040"/>
          <a:ext cx="4364990" cy="1732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" r:id="rId15" imgW="1879600" imgH="914400" progId="Equation.KSEE3">
                  <p:embed/>
                </p:oleObj>
              </mc:Choice>
              <mc:Fallback>
                <p:oleObj name="" r:id="rId15" imgW="1879600" imgH="914400" progId="Equation.KSEE3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18255" y="320040"/>
                        <a:ext cx="4364990" cy="17322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0" y="2127885"/>
            <a:ext cx="9025255" cy="2999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R11=-c6s1s5-c5c4c1c2c3-c1s2s3-s4c1c2s3+c1c3s2-s6c4c1c2s3+c1c3s2+s4c1c2c3-c1s2s3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R21=c6c1s5-c5c4s1s2s3-c2c3s1+s4c2s1s3+c3s1s2-s6c4c2s1s3+c3s1s2-s4s1s2s3-c2c3s1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R31=-s6c4c2c3-s2s3-s4c2s3+c3s2-c5c6c4c2s3+c3s2+s4c2c3-s2s3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R12=s6s1s5-c5c4cos(ho1c2c3-c1s2s3-s4c1c2s3+c1c3s2-c6c4c1c2s3+c1c3s2+s4c1c2c3-c1s2s3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R22=-s6c1s5-c5c4s1s2s3-c2c3s1+s4c2s1s3+c3s1s2-c6c4c2s1s3+c3s1s2-s4s1s2s3-c2c3s1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R32=c5s6c4c2s3+c3s2+s4c2c3-s2s3-c6c4c2c3-s2s3-s4c2s3+c3s2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R13=-c5s1-s5c4c1c2c3-c1s2s3-s4c1c2s3+c1c3s2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R23=c1c5+s5c4s1s2s3-c2c3s1+s4c2s1s3+c3s1s2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R33=s5c4c2s3+c3s2+s4c2c3-s2s3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PX=d5c4c1c2s3+c1c3s2+s4c1c2c3-c1s2s3-d3s1-d4s1-d6c5s1+s5c4c1c2c3-c1s2s3-s4c1c2s3+c1c3s2-d2s1+a2c1c2+a3c1c2c3-a3c1s2s3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PY=d5c4c2s1s3+c3s1s2-s4s1s2s3-c2c3s1+d2c1+d3c1+d4c1+d6c1c5+s5c4s1s2s3-c2c3s1+s4c2s1s3+c3s1s2+a2c2s1+a3c2c3s1-a3s1s2s3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lang="en-US" sz="105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PZ=d1-a2s2+d5c4c2c3-s2s3-s4c2s3+c3s2-a3c2s3-a3c3s2+d6s5c4c2s3+c3s2+s4c2c3-s2s3</a:t>
            </a:r>
            <a:endParaRPr lang="en-US" sz="1050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9950" y="1018540"/>
            <a:ext cx="17360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si=sin(θ</a:t>
            </a:r>
            <a:r>
              <a:rPr lang="en-US" altLang="zh-CN" sz="2000" baseline="-25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ci=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cos(θ</a:t>
            </a:r>
            <a:r>
              <a:rPr lang="en-US" altLang="zh-CN" sz="2000" baseline="-25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i=1,2,3,4,5,6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F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129790" y="83820"/>
            <a:ext cx="623443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Matlab</a:t>
            </a:r>
            <a:endParaRPr lang="en-US" altLang="zh-CN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1675418" y="185553"/>
            <a:ext cx="256660" cy="221259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6209" r="40632" b="21689"/>
          <a:stretch>
            <a:fillRect/>
          </a:stretch>
        </p:blipFill>
        <p:spPr>
          <a:xfrm>
            <a:off x="4878705" y="774065"/>
            <a:ext cx="3757930" cy="3895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4750" t="7836" r="21049" b="3260"/>
          <a:stretch>
            <a:fillRect/>
          </a:stretch>
        </p:blipFill>
        <p:spPr>
          <a:xfrm>
            <a:off x="443230" y="775970"/>
            <a:ext cx="4147185" cy="389318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95" y="775970"/>
            <a:ext cx="3249930" cy="133985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853629" y="502285"/>
            <a:ext cx="5670395" cy="4353560"/>
            <a:chOff x="469102" y="1711439"/>
            <a:chExt cx="1979525" cy="2411605"/>
          </a:xfrm>
        </p:grpSpPr>
        <p:sp>
          <p:nvSpPr>
            <p:cNvPr id="23" name="矩形 22"/>
            <p:cNvSpPr/>
            <p:nvPr/>
          </p:nvSpPr>
          <p:spPr>
            <a:xfrm>
              <a:off x="469102" y="1711439"/>
              <a:ext cx="1979525" cy="2411605"/>
            </a:xfrm>
            <a:prstGeom prst="rect">
              <a:avLst/>
            </a:prstGeom>
            <a:noFill/>
            <a:ln>
              <a:solidFill>
                <a:srgbClr val="00D5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1343083" y="3787552"/>
              <a:ext cx="1020787" cy="255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charset="-122"/>
                  <a:ea typeface="微软雅黑" panose="020B0503020204020204" charset="-122"/>
                  <a:cs typeface="+mn-cs"/>
                  <a:sym typeface="+mn-lt"/>
                </a:rPr>
                <a:t>PartThree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218211" y="3857345"/>
              <a:ext cx="134225" cy="115711"/>
            </a:xfrm>
            <a:prstGeom prst="triangle">
              <a:avLst/>
            </a:prstGeom>
            <a:solidFill>
              <a:srgbClr val="00D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</p:grpSp>
      <p:sp>
        <p:nvSpPr>
          <p:cNvPr id="2" name="矩形 1"/>
          <p:cNvSpPr/>
          <p:nvPr/>
        </p:nvSpPr>
        <p:spPr>
          <a:xfrm>
            <a:off x="546100" y="998661"/>
            <a:ext cx="8284845" cy="2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Assembly</a:t>
            </a:r>
            <a:endParaRPr kumimoji="0" lang="en-US" altLang="zh-CN" sz="60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Process</a:t>
            </a:r>
            <a:endParaRPr kumimoji="0" lang="en-US" altLang="zh-CN" sz="60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975485" y="764540"/>
            <a:ext cx="5221605" cy="3776980"/>
            <a:chOff x="3298" y="1307"/>
            <a:chExt cx="8489" cy="60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rcRect l="36000" t="25202" r="30264" b="30065"/>
            <a:stretch>
              <a:fillRect/>
            </a:stretch>
          </p:blipFill>
          <p:spPr>
            <a:xfrm>
              <a:off x="3298" y="1307"/>
              <a:ext cx="8443" cy="6060"/>
            </a:xfrm>
            <a:prstGeom prst="rect">
              <a:avLst/>
            </a:prstGeom>
          </p:spPr>
        </p:pic>
        <p:cxnSp>
          <p:nvCxnSpPr>
            <p:cNvPr id="9" name="曲线连接符 8"/>
            <p:cNvCxnSpPr/>
            <p:nvPr/>
          </p:nvCxnSpPr>
          <p:spPr>
            <a:xfrm flipV="1">
              <a:off x="8204" y="2913"/>
              <a:ext cx="673" cy="501"/>
            </a:xfrm>
            <a:prstGeom prst="curvedConnector3">
              <a:avLst>
                <a:gd name="adj1" fmla="val 50074"/>
              </a:avLst>
            </a:prstGeom>
            <a:ln w="19050">
              <a:solidFill>
                <a:srgbClr val="23232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582" y="2281"/>
              <a:ext cx="4205" cy="1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The initial point of task one</a:t>
              </a:r>
              <a:endParaRPr lang="en-US" altLang="zh-CN"/>
            </a:p>
          </p:txBody>
        </p:sp>
        <p:cxnSp>
          <p:nvCxnSpPr>
            <p:cNvPr id="12" name="曲线连接符 11"/>
            <p:cNvCxnSpPr/>
            <p:nvPr/>
          </p:nvCxnSpPr>
          <p:spPr>
            <a:xfrm rot="5400000" flipV="1">
              <a:off x="7637" y="5400"/>
              <a:ext cx="1035" cy="585"/>
            </a:xfrm>
            <a:prstGeom prst="curvedConnector3">
              <a:avLst>
                <a:gd name="adj1" fmla="val 50048"/>
              </a:avLst>
            </a:prstGeom>
            <a:ln w="22225">
              <a:solidFill>
                <a:srgbClr val="23232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6382" y="6306"/>
              <a:ext cx="4037" cy="1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The final point of task one</a:t>
              </a:r>
              <a:endParaRPr lang="en-US" altLang="zh-CN"/>
            </a:p>
          </p:txBody>
        </p:sp>
      </p:grpSp>
      <p:sp>
        <p:nvSpPr>
          <p:cNvPr id="3" name="矩形 2"/>
          <p:cNvSpPr/>
          <p:nvPr/>
        </p:nvSpPr>
        <p:spPr>
          <a:xfrm>
            <a:off x="238125" y="149860"/>
            <a:ext cx="51034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The configuraions of Task 1</a:t>
            </a:r>
            <a:endParaRPr kumimoji="0" lang="en-US" altLang="zh-CN" sz="28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5430808" y="300488"/>
            <a:ext cx="256660" cy="221259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19"/>
          <p:cNvGraphicFramePr/>
          <p:nvPr>
            <p:custDataLst>
              <p:tags r:id="rId2"/>
            </p:custDataLst>
          </p:nvPr>
        </p:nvGraphicFramePr>
        <p:xfrm>
          <a:off x="751205" y="3493135"/>
          <a:ext cx="7997190" cy="1489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/>
                <a:gridCol w="1083310"/>
                <a:gridCol w="1157605"/>
                <a:gridCol w="1126490"/>
                <a:gridCol w="1073150"/>
                <a:gridCol w="1074420"/>
                <a:gridCol w="1059815"/>
              </a:tblGrid>
              <a:tr h="4349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Joint1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Joint2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Joint3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Joint4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Joint5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Joint6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61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Initial point</a:t>
                      </a:r>
                      <a:endParaRPr lang="en-US" altLang="zh-CN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0.7109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-1.4040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-1.6480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1.4812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1.5708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2.2817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Final point</a:t>
                      </a:r>
                      <a:endParaRPr lang="en-US" altLang="zh-CN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-1.4047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-2.8442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-0.5072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0.2098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1.7369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30" name="组合 29"/>
          <p:cNvGrpSpPr/>
          <p:nvPr/>
        </p:nvGrpSpPr>
        <p:grpSpPr>
          <a:xfrm>
            <a:off x="843915" y="764540"/>
            <a:ext cx="2787015" cy="2733675"/>
            <a:chOff x="1183" y="1429"/>
            <a:chExt cx="4088" cy="411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rcRect l="47139" t="39200" r="36979" b="31036"/>
            <a:stretch>
              <a:fillRect/>
            </a:stretch>
          </p:blipFill>
          <p:spPr>
            <a:xfrm>
              <a:off x="1183" y="1429"/>
              <a:ext cx="4088" cy="411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2498" y="2673"/>
              <a:ext cx="2106" cy="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bg1"/>
                  </a:solidFill>
                </a:rPr>
                <a:t>Initial Point</a:t>
              </a:r>
              <a:endParaRPr lang="en-US" altLang="zh-CN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01185" y="671830"/>
            <a:ext cx="4285619" cy="2757845"/>
            <a:chOff x="7067" y="1097"/>
            <a:chExt cx="6703" cy="408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rcRect l="45448" t="41621" r="29861" b="30379"/>
            <a:stretch>
              <a:fillRect/>
            </a:stretch>
          </p:blipFill>
          <p:spPr>
            <a:xfrm>
              <a:off x="7067" y="1097"/>
              <a:ext cx="6703" cy="4083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10117" y="2488"/>
              <a:ext cx="1971" cy="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bg1"/>
                  </a:solidFill>
                </a:rPr>
                <a:t>Final Point</a:t>
              </a:r>
              <a:endParaRPr lang="en-US" altLang="zh-CN" sz="20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8125" y="149860"/>
            <a:ext cx="50812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The configuraions of Task3</a:t>
            </a:r>
            <a:endParaRPr kumimoji="0" lang="en-US" altLang="zh-CN" sz="28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graphicFrame>
        <p:nvGraphicFramePr>
          <p:cNvPr id="20" name="表格 19"/>
          <p:cNvGraphicFramePr/>
          <p:nvPr>
            <p:custDataLst>
              <p:tags r:id="rId1"/>
            </p:custDataLst>
          </p:nvPr>
        </p:nvGraphicFramePr>
        <p:xfrm>
          <a:off x="450850" y="3496310"/>
          <a:ext cx="7997190" cy="1489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/>
                <a:gridCol w="1083310"/>
                <a:gridCol w="1157605"/>
                <a:gridCol w="1126490"/>
                <a:gridCol w="1073150"/>
                <a:gridCol w="1074420"/>
                <a:gridCol w="1059815"/>
              </a:tblGrid>
              <a:tr h="4349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Joint1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Joint2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Joint3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Joint4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Joint5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Joint6</a:t>
                      </a:r>
                      <a:endParaRPr lang="en-US" altLang="zh-CN" sz="12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61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Initial point</a:t>
                      </a:r>
                      <a:endParaRPr lang="en-US" altLang="zh-CN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-3.0025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-2.1115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-2.1021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2.6428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1.5708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-1.4317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Final oint</a:t>
                      </a:r>
                      <a:endParaRPr lang="en-US" altLang="zh-CN" sz="12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-1.1709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-1.5897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-2.8674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2.8863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1.5708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0.3999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1975485" y="465455"/>
            <a:ext cx="5193030" cy="4229735"/>
            <a:chOff x="3111" y="363"/>
            <a:chExt cx="8178" cy="666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36000" t="25202" r="30264" b="30065"/>
            <a:stretch>
              <a:fillRect/>
            </a:stretch>
          </p:blipFill>
          <p:spPr>
            <a:xfrm>
              <a:off x="3111" y="1076"/>
              <a:ext cx="8178" cy="5948"/>
            </a:xfrm>
            <a:prstGeom prst="rect">
              <a:avLst/>
            </a:prstGeom>
          </p:spPr>
        </p:pic>
        <p:sp>
          <p:nvSpPr>
            <p:cNvPr id="7" name="等腰三角形 6"/>
            <p:cNvSpPr/>
            <p:nvPr/>
          </p:nvSpPr>
          <p:spPr>
            <a:xfrm rot="5400000">
              <a:off x="8484" y="391"/>
              <a:ext cx="404" cy="348"/>
            </a:xfrm>
            <a:prstGeom prst="triangle">
              <a:avLst/>
            </a:prstGeom>
            <a:solidFill>
              <a:srgbClr val="00D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曲线连接符 24"/>
            <p:cNvCxnSpPr/>
            <p:nvPr/>
          </p:nvCxnSpPr>
          <p:spPr>
            <a:xfrm rot="10800000">
              <a:off x="5016" y="4295"/>
              <a:ext cx="786" cy="286"/>
            </a:xfrm>
            <a:prstGeom prst="curvedConnector3">
              <a:avLst>
                <a:gd name="adj1" fmla="val 49934"/>
              </a:avLst>
            </a:prstGeom>
            <a:ln w="19050">
              <a:solidFill>
                <a:srgbClr val="23232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3851" y="3231"/>
              <a:ext cx="255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The initial point of task 3</a:t>
              </a:r>
              <a:endParaRPr lang="en-US" altLang="zh-CN"/>
            </a:p>
          </p:txBody>
        </p:sp>
        <p:cxnSp>
          <p:nvCxnSpPr>
            <p:cNvPr id="27" name="曲线连接符 26"/>
            <p:cNvCxnSpPr/>
            <p:nvPr/>
          </p:nvCxnSpPr>
          <p:spPr>
            <a:xfrm rot="5400000" flipV="1">
              <a:off x="6496" y="4964"/>
              <a:ext cx="843" cy="75"/>
            </a:xfrm>
            <a:prstGeom prst="curvedConnector3">
              <a:avLst>
                <a:gd name="adj1" fmla="val 50059"/>
              </a:avLst>
            </a:prstGeom>
            <a:ln w="22225">
              <a:solidFill>
                <a:srgbClr val="23232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6090" y="5506"/>
              <a:ext cx="26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The final point of task 3</a:t>
              </a:r>
              <a:endParaRPr lang="en-US" altLang="zh-CN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27810" y="640080"/>
            <a:ext cx="1910080" cy="2776229"/>
            <a:chOff x="2374" y="1208"/>
            <a:chExt cx="3008" cy="431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rcRect l="42334" t="33437" r="40665" b="33968"/>
            <a:stretch>
              <a:fillRect/>
            </a:stretch>
          </p:blipFill>
          <p:spPr>
            <a:xfrm>
              <a:off x="2374" y="1208"/>
              <a:ext cx="3008" cy="431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717" y="3803"/>
              <a:ext cx="2106" cy="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bg1"/>
                  </a:solidFill>
                </a:rPr>
                <a:t>Initial Point</a:t>
              </a:r>
              <a:endParaRPr lang="en-US" altLang="zh-CN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94960" y="652780"/>
            <a:ext cx="1663700" cy="2750820"/>
            <a:chOff x="8512" y="1117"/>
            <a:chExt cx="2620" cy="43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rcRect l="49903" t="23319" r="34563" b="22602"/>
            <a:stretch>
              <a:fillRect/>
            </a:stretch>
          </p:blipFill>
          <p:spPr>
            <a:xfrm>
              <a:off x="8512" y="1117"/>
              <a:ext cx="2620" cy="433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782" y="3229"/>
              <a:ext cx="1971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>
                  <a:solidFill>
                    <a:schemeClr val="bg1"/>
                  </a:solidFill>
                </a:rPr>
                <a:t>Final Point</a:t>
              </a:r>
              <a:endParaRPr lang="en-US" altLang="zh-CN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4107815" y="2157095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764280" y="1760220"/>
            <a:ext cx="6045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</a:rPr>
              <a:t>Home</a:t>
            </a:r>
            <a:endParaRPr lang="en-US" altLang="zh-CN" sz="1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9" grpId="1" animBg="1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6"/>
          <a:stretch>
            <a:fillRect/>
          </a:stretch>
        </p:blipFill>
        <p:spPr>
          <a:xfrm>
            <a:off x="4110990" y="1035049"/>
            <a:ext cx="4323080" cy="31054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802765" y="85090"/>
            <a:ext cx="623443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Path Planning </a:t>
            </a:r>
            <a:endParaRPr lang="en-US" altLang="zh-CN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2502823" y="186188"/>
            <a:ext cx="256660" cy="221259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5216" t="22904" r="50204" b="15985"/>
          <a:stretch>
            <a:fillRect/>
          </a:stretch>
        </p:blipFill>
        <p:spPr>
          <a:xfrm>
            <a:off x="901700" y="1035050"/>
            <a:ext cx="2600960" cy="30734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182479" y="2927350"/>
            <a:ext cx="1003300" cy="1181100"/>
          </a:xfrm>
          <a:prstGeom prst="ellipse">
            <a:avLst/>
          </a:prstGeom>
          <a:noFill/>
          <a:ln>
            <a:solidFill>
              <a:srgbClr val="23D3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95680" y="2953385"/>
            <a:ext cx="1003300" cy="1181100"/>
          </a:xfrm>
          <a:prstGeom prst="ellipse">
            <a:avLst/>
          </a:prstGeom>
          <a:noFill/>
          <a:ln>
            <a:solidFill>
              <a:srgbClr val="23D3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093927" y="1170891"/>
            <a:ext cx="1003300" cy="1181100"/>
          </a:xfrm>
          <a:prstGeom prst="ellipse">
            <a:avLst/>
          </a:prstGeom>
          <a:noFill/>
          <a:ln>
            <a:solidFill>
              <a:srgbClr val="23D3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659380" y="2953385"/>
            <a:ext cx="1003300" cy="1181100"/>
          </a:xfrm>
          <a:prstGeom prst="ellipse">
            <a:avLst/>
          </a:prstGeom>
          <a:noFill/>
          <a:ln>
            <a:solidFill>
              <a:srgbClr val="23D3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528445" y="3840480"/>
            <a:ext cx="75565" cy="755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6610" y="4303395"/>
            <a:ext cx="1360805" cy="2755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2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软雅黑 Light" panose="020B0502040204020203" charset="-122"/>
                <a:ea typeface="微软雅黑 Light" panose="020B0502040204020203" charset="-122"/>
              </a:rPr>
              <a:t>Task1 initial piont </a:t>
            </a:r>
            <a:endParaRPr lang="en-US" altLang="zh-CN" sz="12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46985" y="1095375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41930" y="1095375"/>
            <a:ext cx="6045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</a:rPr>
              <a:t>Home</a:t>
            </a:r>
            <a:endParaRPr lang="en-US" altLang="zh-CN" sz="1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042535" y="1287145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237480" y="1287145"/>
            <a:ext cx="6045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</a:rPr>
              <a:t>Home</a:t>
            </a:r>
            <a:endParaRPr lang="en-US" altLang="zh-CN" sz="1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616825" y="1762125"/>
            <a:ext cx="75565" cy="755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498715" y="2402205"/>
            <a:ext cx="1386840" cy="2755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Task3 initial piont 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604510" y="3840480"/>
            <a:ext cx="75565" cy="755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182235" y="4355465"/>
            <a:ext cx="1315720" cy="2755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Task3 final piont 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95625" y="3840480"/>
            <a:ext cx="75565" cy="755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46985" y="4303395"/>
            <a:ext cx="1289685" cy="2755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2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软雅黑 Light" panose="020B0502040204020203" charset="-122"/>
                <a:ea typeface="微软雅黑 Light" panose="020B0502040204020203" charset="-122"/>
              </a:rPr>
              <a:t>Task1 final piont </a:t>
            </a:r>
            <a:endParaRPr lang="en-US" altLang="zh-CN" sz="12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528445" y="3143250"/>
            <a:ext cx="75565" cy="7556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7315" y="2493010"/>
            <a:ext cx="9194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2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软雅黑 Light" panose="020B0502040204020203" charset="-122"/>
                <a:ea typeface="微软雅黑 Light" panose="020B0502040204020203" charset="-122"/>
              </a:rPr>
              <a:t>Task1 </a:t>
            </a:r>
            <a:r>
              <a:rPr lang="en-US" altLang="zh-CN" sz="12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软雅黑 Light" panose="020B0502040204020203" charset="-122"/>
                <a:ea typeface="微软雅黑 Light" panose="020B0502040204020203" charset="-122"/>
              </a:rPr>
              <a:t> tool </a:t>
            </a:r>
            <a:endParaRPr lang="en-US" altLang="zh-CN" sz="12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en-US" altLang="zh-CN" sz="12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软雅黑 Light" panose="020B0502040204020203" charset="-122"/>
                <a:ea typeface="微软雅黑 Light" panose="020B0502040204020203" charset="-122"/>
              </a:rPr>
              <a:t>       open</a:t>
            </a:r>
            <a:endParaRPr lang="en-US" altLang="zh-CN" sz="12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611110" y="1287145"/>
            <a:ext cx="75565" cy="755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205980" y="759460"/>
            <a:ext cx="1301115" cy="2755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Task3 tool open 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12" grpId="0" bldLvl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F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eChat_2021120800334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42035" y="812165"/>
            <a:ext cx="6940550" cy="37471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31445" y="85090"/>
            <a:ext cx="265176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Transition of Task1 </a:t>
            </a:r>
            <a:endParaRPr lang="en-US" altLang="zh-CN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2502823" y="186188"/>
            <a:ext cx="256660" cy="221259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WeChat_20211208003150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2035" y="812165"/>
            <a:ext cx="6940550" cy="37750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85090"/>
            <a:ext cx="254127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Transition of Task3 </a:t>
            </a:r>
            <a:endParaRPr lang="en-US" altLang="zh-CN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sym typeface="+mn-lt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2629823" y="313188"/>
            <a:ext cx="256660" cy="221259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656205" y="1369060"/>
            <a:ext cx="3597910" cy="2284730"/>
            <a:chOff x="4183" y="2156"/>
            <a:chExt cx="5666" cy="359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rcRect l="41581" t="53794" r="15473" b="7082"/>
            <a:stretch>
              <a:fillRect/>
            </a:stretch>
          </p:blipFill>
          <p:spPr>
            <a:xfrm>
              <a:off x="4183" y="2156"/>
              <a:ext cx="5667" cy="359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rcRect l="60905" t="72794" r="38913" b="24696"/>
            <a:stretch>
              <a:fillRect/>
            </a:stretch>
          </p:blipFill>
          <p:spPr>
            <a:xfrm flipH="1">
              <a:off x="5910" y="4098"/>
              <a:ext cx="48" cy="210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 animBg="1"/>
      <p:bldP spid="7" grpId="1" animBg="1"/>
      <p:bldP spid="4" grpId="0"/>
      <p:bldP spid="4" grpId="1"/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68855" y="1462949"/>
            <a:ext cx="4606419" cy="2733790"/>
            <a:chOff x="4187" y="2219"/>
            <a:chExt cx="6027" cy="3572"/>
          </a:xfrm>
        </p:grpSpPr>
        <p:sp>
          <p:nvSpPr>
            <p:cNvPr id="15" name="文本框 14"/>
            <p:cNvSpPr txBox="1"/>
            <p:nvPr/>
          </p:nvSpPr>
          <p:spPr>
            <a:xfrm>
              <a:off x="4187" y="2219"/>
              <a:ext cx="6027" cy="1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Thanks</a:t>
              </a:r>
              <a:endPara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" name="矩形: 圆角 16"/>
            <p:cNvSpPr/>
            <p:nvPr/>
          </p:nvSpPr>
          <p:spPr>
            <a:xfrm>
              <a:off x="6254" y="4243"/>
              <a:ext cx="2157" cy="730"/>
            </a:xfrm>
            <a:prstGeom prst="roundRect">
              <a:avLst>
                <a:gd name="adj" fmla="val 50000"/>
              </a:avLst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D54B"/>
                  </a:solidFill>
                  <a:effectLst/>
                  <a:uLnTx/>
                  <a:uFillTx/>
                  <a:latin typeface="+mj-lt"/>
                  <a:ea typeface="微软雅黑 Light" panose="020B0502040204020203" charset="-122"/>
                  <a:cs typeface="+mn-cs"/>
                </a:rPr>
                <a:t>UR5e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D54B"/>
                </a:solidFill>
                <a:effectLst/>
                <a:uLnTx/>
                <a:uFillTx/>
                <a:latin typeface="+mj-lt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254" y="5270"/>
              <a:ext cx="2367" cy="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rPr>
                <a:t>GROUP5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/>
          <p:cNvGrpSpPr/>
          <p:nvPr/>
        </p:nvGrpSpPr>
        <p:grpSpPr>
          <a:xfrm>
            <a:off x="314960" y="-3543935"/>
            <a:ext cx="8829040" cy="8514080"/>
            <a:chOff x="0" y="401216"/>
            <a:chExt cx="1931437" cy="1931437"/>
          </a:xfrm>
        </p:grpSpPr>
        <p:sp>
          <p:nvSpPr>
            <p:cNvPr id="87" name="圆: 空心 86"/>
            <p:cNvSpPr/>
            <p:nvPr/>
          </p:nvSpPr>
          <p:spPr>
            <a:xfrm>
              <a:off x="0" y="401216"/>
              <a:ext cx="1931437" cy="1931437"/>
            </a:xfrm>
            <a:prstGeom prst="donut">
              <a:avLst>
                <a:gd name="adj" fmla="val 125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圆: 空心 87"/>
            <p:cNvSpPr/>
            <p:nvPr/>
          </p:nvSpPr>
          <p:spPr>
            <a:xfrm>
              <a:off x="96572" y="497788"/>
              <a:ext cx="1738293" cy="1738293"/>
            </a:xfrm>
            <a:prstGeom prst="donut">
              <a:avLst>
                <a:gd name="adj" fmla="val 1389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圆: 空心 88"/>
            <p:cNvSpPr/>
            <p:nvPr/>
          </p:nvSpPr>
          <p:spPr>
            <a:xfrm>
              <a:off x="193144" y="594360"/>
              <a:ext cx="1545149" cy="1545149"/>
            </a:xfrm>
            <a:prstGeom prst="donut">
              <a:avLst>
                <a:gd name="adj" fmla="val 1563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圆: 空心 89"/>
            <p:cNvSpPr/>
            <p:nvPr/>
          </p:nvSpPr>
          <p:spPr>
            <a:xfrm>
              <a:off x="289716" y="690932"/>
              <a:ext cx="1352005" cy="1352005"/>
            </a:xfrm>
            <a:prstGeom prst="donut">
              <a:avLst>
                <a:gd name="adj" fmla="val 1786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圆: 空心 90"/>
            <p:cNvSpPr/>
            <p:nvPr/>
          </p:nvSpPr>
          <p:spPr>
            <a:xfrm>
              <a:off x="386287" y="787503"/>
              <a:ext cx="1158863" cy="1158863"/>
            </a:xfrm>
            <a:prstGeom prst="donut">
              <a:avLst>
                <a:gd name="adj" fmla="val 2083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圆: 空心 91"/>
            <p:cNvSpPr/>
            <p:nvPr/>
          </p:nvSpPr>
          <p:spPr>
            <a:xfrm>
              <a:off x="482859" y="884075"/>
              <a:ext cx="965719" cy="965719"/>
            </a:xfrm>
            <a:prstGeom prst="donut">
              <a:avLst>
                <a:gd name="adj" fmla="val 250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圆: 空心 92"/>
            <p:cNvSpPr/>
            <p:nvPr/>
          </p:nvSpPr>
          <p:spPr>
            <a:xfrm>
              <a:off x="579431" y="980647"/>
              <a:ext cx="772575" cy="772575"/>
            </a:xfrm>
            <a:prstGeom prst="donut">
              <a:avLst>
                <a:gd name="adj" fmla="val 3125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圆: 空心 93"/>
            <p:cNvSpPr/>
            <p:nvPr/>
          </p:nvSpPr>
          <p:spPr>
            <a:xfrm>
              <a:off x="676003" y="1077219"/>
              <a:ext cx="579431" cy="579431"/>
            </a:xfrm>
            <a:prstGeom prst="donut">
              <a:avLst>
                <a:gd name="adj" fmla="val 4167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圆: 空心 94"/>
            <p:cNvSpPr/>
            <p:nvPr/>
          </p:nvSpPr>
          <p:spPr>
            <a:xfrm>
              <a:off x="772575" y="1173791"/>
              <a:ext cx="386287" cy="386287"/>
            </a:xfrm>
            <a:prstGeom prst="donut">
              <a:avLst>
                <a:gd name="adj" fmla="val 625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: 空心 95"/>
            <p:cNvSpPr/>
            <p:nvPr/>
          </p:nvSpPr>
          <p:spPr>
            <a:xfrm>
              <a:off x="869147" y="1270363"/>
              <a:ext cx="193143" cy="193143"/>
            </a:xfrm>
            <a:prstGeom prst="donut">
              <a:avLst>
                <a:gd name="adj" fmla="val 12500"/>
              </a:avLst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101023" y="298471"/>
            <a:ext cx="294195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Contents</a:t>
            </a:r>
            <a:endParaRPr kumimoji="0" lang="en-US" altLang="zh-CN" sz="48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0744" y="1764397"/>
            <a:ext cx="1979525" cy="2411605"/>
          </a:xfrm>
          <a:prstGeom prst="rect">
            <a:avLst/>
          </a:prstGeom>
          <a:noFill/>
          <a:ln>
            <a:solidFill>
              <a:srgbClr val="00D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04850" y="1960880"/>
            <a:ext cx="2035810" cy="188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Robot</a:t>
            </a:r>
            <a:endParaRPr kumimoji="0" lang="en-US" altLang="zh-CN" sz="28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System</a:t>
            </a:r>
            <a:endParaRPr kumimoji="0" lang="en-US" altLang="zh-CN" sz="28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81893" y="3858801"/>
            <a:ext cx="1020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charset="-122"/>
                <a:ea typeface="微软雅黑" panose="020B0503020204020204" charset="-122"/>
                <a:cs typeface="+mn-cs"/>
                <a:sym typeface="+mn-lt"/>
              </a:rPr>
              <a:t>Part One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charset="-122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16200000">
            <a:off x="1570540" y="3920760"/>
            <a:ext cx="134225" cy="115711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720484" y="1765667"/>
            <a:ext cx="1979525" cy="2411605"/>
          </a:xfrm>
          <a:prstGeom prst="rect">
            <a:avLst/>
          </a:prstGeom>
          <a:noFill/>
          <a:ln>
            <a:solidFill>
              <a:srgbClr val="00D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336165" y="1991360"/>
            <a:ext cx="4766945" cy="188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Kinemetic</a:t>
            </a:r>
            <a:endParaRPr kumimoji="0" lang="en-US" altLang="zh-CN" sz="28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Model</a:t>
            </a:r>
            <a:endParaRPr kumimoji="0" lang="en-US" altLang="zh-CN" sz="28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661633" y="3860071"/>
            <a:ext cx="1020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charset="-122"/>
                <a:ea typeface="微软雅黑" panose="020B0503020204020204" charset="-122"/>
                <a:cs typeface="+mn-cs"/>
                <a:sym typeface="+mn-lt"/>
              </a:rPr>
              <a:t>Part Two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charset="-122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49" name="等腰三角形 48"/>
          <p:cNvSpPr/>
          <p:nvPr/>
        </p:nvSpPr>
        <p:spPr>
          <a:xfrm rot="16200000">
            <a:off x="4550280" y="3922030"/>
            <a:ext cx="134225" cy="115711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6531949" y="1763762"/>
            <a:ext cx="1979525" cy="2411605"/>
          </a:xfrm>
          <a:prstGeom prst="rect">
            <a:avLst/>
          </a:prstGeom>
          <a:noFill/>
          <a:ln>
            <a:solidFill>
              <a:srgbClr val="00D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7473733" y="3858801"/>
            <a:ext cx="1020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charset="-122"/>
                <a:ea typeface="微软雅黑" panose="020B0503020204020204" charset="-122"/>
                <a:cs typeface="+mn-cs"/>
                <a:sym typeface="+mn-lt"/>
              </a:rPr>
              <a:t>Part Three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细黑" panose="02010600040101010101" charset="-122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63" name="等腰三角形 62"/>
          <p:cNvSpPr/>
          <p:nvPr/>
        </p:nvSpPr>
        <p:spPr>
          <a:xfrm rot="16200000">
            <a:off x="7362380" y="3920760"/>
            <a:ext cx="134225" cy="115711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55385" y="1972310"/>
            <a:ext cx="2533015" cy="188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Assembly</a:t>
            </a:r>
            <a:endParaRPr kumimoji="0" lang="en-US" altLang="zh-CN" sz="28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Process</a:t>
            </a:r>
            <a:endParaRPr kumimoji="0" lang="en-US" altLang="zh-CN" sz="28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546100" y="502285"/>
            <a:ext cx="8284845" cy="4353560"/>
            <a:chOff x="12646" y="1711439"/>
            <a:chExt cx="2892225" cy="2411605"/>
          </a:xfrm>
        </p:grpSpPr>
        <p:sp>
          <p:nvSpPr>
            <p:cNvPr id="23" name="矩形 22"/>
            <p:cNvSpPr/>
            <p:nvPr/>
          </p:nvSpPr>
          <p:spPr>
            <a:xfrm>
              <a:off x="469102" y="1711439"/>
              <a:ext cx="1979525" cy="2411605"/>
            </a:xfrm>
            <a:prstGeom prst="rect">
              <a:avLst/>
            </a:prstGeom>
            <a:noFill/>
            <a:ln>
              <a:solidFill>
                <a:srgbClr val="00D5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24" name="矩形 23"/>
            <p:cNvSpPr/>
            <p:nvPr/>
          </p:nvSpPr>
          <p:spPr>
            <a:xfrm>
              <a:off x="12646" y="1986401"/>
              <a:ext cx="2892225" cy="1380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Robot</a:t>
              </a:r>
              <a:endParaRPr kumimoji="0" lang="en-US" altLang="zh-CN" sz="60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System</a:t>
              </a:r>
              <a:endParaRPr kumimoji="0" lang="en-US" altLang="zh-CN" sz="60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343083" y="3787552"/>
              <a:ext cx="1020787" cy="255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charset="-122"/>
                  <a:ea typeface="微软雅黑" panose="020B0503020204020204" charset="-122"/>
                  <a:cs typeface="+mn-cs"/>
                  <a:sym typeface="+mn-lt"/>
                </a:rPr>
                <a:t>Part One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218211" y="3857345"/>
              <a:ext cx="134225" cy="115711"/>
            </a:xfrm>
            <a:prstGeom prst="triangle">
              <a:avLst/>
            </a:prstGeom>
            <a:solidFill>
              <a:srgbClr val="00D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212192" y="3093694"/>
            <a:ext cx="35553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algn="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kern="1200" cap="none" spc="0" normalizeH="0" baseline="0" noProof="0">
                <a:solidFill>
                  <a:schemeClr val="bg1"/>
                </a:solidFill>
                <a:latin typeface="+mj-ea"/>
                <a:ea typeface="+mj-ea"/>
                <a:cs typeface="+mn-cs"/>
                <a:sym typeface="+mn-lt"/>
              </a:rPr>
              <a:t>01.Degree of freedom</a:t>
            </a:r>
            <a:endParaRPr kumimoji="0" lang="en-US" altLang="zh-CN" sz="2400" b="1" i="0" kern="1200" cap="none" spc="0" normalizeH="0" baseline="0" noProof="0">
              <a:solidFill>
                <a:schemeClr val="bg1"/>
              </a:solidFill>
              <a:latin typeface="+mj-ea"/>
              <a:ea typeface="+mj-ea"/>
              <a:cs typeface="+mn-cs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98215" y="3488690"/>
            <a:ext cx="10997565" cy="1241425"/>
          </a:xfrm>
          <a:prstGeom prst="rect">
            <a:avLst/>
          </a:prstGeom>
        </p:spPr>
      </p:pic>
      <p:sp>
        <p:nvSpPr>
          <p:cNvPr id="9" name="文本框 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53975" y="4667885"/>
            <a:ext cx="243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kern="1200" cap="none" spc="0" normalizeH="0" baseline="0" noProof="0" dirty="0">
                <a:solidFill>
                  <a:schemeClr val="bg1"/>
                </a:solidFill>
                <a:latin typeface="+mj-ea"/>
                <a:ea typeface="+mj-ea"/>
                <a:cs typeface="+mn-cs"/>
                <a:sym typeface="+mn-lt"/>
              </a:rPr>
              <a:t>m=6 N=7 J=6 fi=1</a:t>
            </a:r>
            <a:endParaRPr kumimoji="0" lang="en-US" altLang="zh-CN" b="1" i="0" kern="1200" cap="none" spc="0" normalizeH="0" baseline="0" noProof="0" dirty="0">
              <a:solidFill>
                <a:schemeClr val="bg1"/>
              </a:solidFill>
              <a:latin typeface="+mj-ea"/>
              <a:ea typeface="+mj-ea"/>
              <a:cs typeface="+mn-cs"/>
              <a:sym typeface="+mn-lt"/>
            </a:endParaRPr>
          </a:p>
        </p:txBody>
      </p:sp>
      <p:sp>
        <p:nvSpPr>
          <p:cNvPr id="10" name="文本框 9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2700757" y="4667859"/>
            <a:ext cx="993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algn="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kern="1200" cap="none" spc="0" normalizeH="0" baseline="0" noProof="0">
                <a:solidFill>
                  <a:schemeClr val="bg1"/>
                </a:solidFill>
                <a:latin typeface="+mj-ea"/>
                <a:ea typeface="+mj-ea"/>
                <a:cs typeface="+mn-cs"/>
                <a:sym typeface="+mn-lt"/>
              </a:rPr>
              <a:t>DOF=6</a:t>
            </a:r>
            <a:endParaRPr kumimoji="0" lang="en-US" altLang="zh-CN" b="1" i="0" kern="1200" cap="none" spc="0" normalizeH="0" baseline="0" noProof="0">
              <a:solidFill>
                <a:schemeClr val="bg1"/>
              </a:solidFill>
              <a:latin typeface="+mj-ea"/>
              <a:ea typeface="+mj-ea"/>
              <a:cs typeface="+mn-cs"/>
              <a:sym typeface="+mn-lt"/>
            </a:endParaRPr>
          </a:p>
        </p:txBody>
      </p:sp>
      <p:sp>
        <p:nvSpPr>
          <p:cNvPr id="4" name="文本框 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5453482" y="4050639"/>
            <a:ext cx="2426335" cy="108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algn="l" defTabSz="45720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kern="1200" cap="none" spc="0" normalizeH="0" baseline="0" noProof="0">
                <a:solidFill>
                  <a:schemeClr val="bg1"/>
                </a:solidFill>
                <a:latin typeface="+mj-ea"/>
                <a:ea typeface="+mj-ea"/>
                <a:cs typeface="+mn-cs"/>
                <a:sym typeface="+mn-lt"/>
              </a:rPr>
              <a:t>Number</a:t>
            </a:r>
            <a:r>
              <a:rPr kumimoji="0" lang="zh-CN" altLang="en-US" b="1" i="0" kern="1200" cap="none" spc="0" normalizeH="0" baseline="0" noProof="0">
                <a:solidFill>
                  <a:schemeClr val="bg1"/>
                </a:solidFill>
                <a:latin typeface="+mj-ea"/>
                <a:ea typeface="+mj-ea"/>
                <a:cs typeface="+mn-cs"/>
                <a:sym typeface="+mn-lt"/>
              </a:rPr>
              <a:t>：</a:t>
            </a:r>
            <a:r>
              <a:rPr kumimoji="0" lang="en-US" altLang="zh-CN" b="1" i="0" kern="1200" cap="none" spc="0" normalizeH="0" baseline="0" noProof="0">
                <a:solidFill>
                  <a:schemeClr val="bg1"/>
                </a:solidFill>
                <a:latin typeface="+mj-ea"/>
                <a:ea typeface="+mj-ea"/>
                <a:cs typeface="+mn-cs"/>
                <a:sym typeface="+mn-lt"/>
              </a:rPr>
              <a:t>6</a:t>
            </a:r>
            <a:endParaRPr kumimoji="0" lang="en-US" altLang="zh-CN" b="1" i="0" kern="1200" cap="none" spc="0" normalizeH="0" baseline="0" noProof="0">
              <a:solidFill>
                <a:schemeClr val="bg1"/>
              </a:solidFill>
              <a:latin typeface="+mj-ea"/>
              <a:ea typeface="+mj-ea"/>
              <a:cs typeface="+mn-cs"/>
              <a:sym typeface="+mn-lt"/>
            </a:endParaRPr>
          </a:p>
          <a:p>
            <a:pPr marR="0" indent="0" algn="l" defTabSz="45720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kern="1200" cap="none" spc="0" normalizeH="0" baseline="0" noProof="0">
                <a:solidFill>
                  <a:schemeClr val="bg1"/>
                </a:solidFill>
                <a:latin typeface="+mj-ea"/>
                <a:ea typeface="+mj-ea"/>
                <a:cs typeface="+mn-cs"/>
                <a:sym typeface="+mn-lt"/>
              </a:rPr>
              <a:t>Type</a:t>
            </a:r>
            <a:r>
              <a:rPr kumimoji="0" lang="zh-CN" altLang="en-US" b="1" i="0" kern="1200" cap="none" spc="0" normalizeH="0" baseline="0" noProof="0">
                <a:solidFill>
                  <a:schemeClr val="bg1"/>
                </a:solidFill>
                <a:latin typeface="+mj-ea"/>
                <a:ea typeface="+mj-ea"/>
                <a:cs typeface="+mn-cs"/>
                <a:sym typeface="+mn-lt"/>
              </a:rPr>
              <a:t>：revolute pair</a:t>
            </a:r>
            <a:endParaRPr kumimoji="0" lang="zh-CN" altLang="en-US" b="1" i="0" kern="1200" cap="none" spc="0" normalizeH="0" baseline="0" noProof="0">
              <a:solidFill>
                <a:schemeClr val="bg1"/>
              </a:solidFill>
              <a:latin typeface="+mj-ea"/>
              <a:ea typeface="+mj-ea"/>
              <a:cs typeface="+mn-cs"/>
              <a:sym typeface="+mn-lt"/>
            </a:endParaRPr>
          </a:p>
        </p:txBody>
      </p:sp>
      <p:sp>
        <p:nvSpPr>
          <p:cNvPr id="12" name="文本框 1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5254727" y="2989554"/>
            <a:ext cx="3261995" cy="977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kern="1200" cap="none" spc="0" normalizeH="0" baseline="0" noProof="0">
                <a:solidFill>
                  <a:schemeClr val="bg1"/>
                </a:solidFill>
                <a:latin typeface="+mj-ea"/>
                <a:ea typeface="+mj-ea"/>
                <a:cs typeface="+mn-cs"/>
                <a:sym typeface="+mn-lt"/>
              </a:rPr>
              <a:t>02.</a:t>
            </a:r>
            <a:r>
              <a:rPr lang="en-US" altLang="zh-CN" sz="2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The number and 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type of the joints </a:t>
            </a:r>
            <a:endParaRPr kumimoji="0" lang="en-US" altLang="zh-CN" sz="2400" b="1" i="0" kern="1200" cap="none" spc="0" normalizeH="0" baseline="0" noProof="0">
              <a:solidFill>
                <a:schemeClr val="bg1"/>
              </a:solidFill>
              <a:latin typeface="+mj-ea"/>
              <a:ea typeface="+mj-ea"/>
              <a:cs typeface="+mn-cs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 flipV="1">
            <a:off x="4608830" y="3025775"/>
            <a:ext cx="19050" cy="208153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989772" y="38074"/>
            <a:ext cx="4928235" cy="2861945"/>
            <a:chOff x="2005647" y="48869"/>
            <a:chExt cx="4928235" cy="286194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rcRect t="6979" r="14316"/>
            <a:stretch>
              <a:fillRect/>
            </a:stretch>
          </p:blipFill>
          <p:spPr>
            <a:xfrm>
              <a:off x="2005647" y="48869"/>
              <a:ext cx="4928235" cy="286194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884451" y="1627056"/>
              <a:ext cx="460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N1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688817" y="1587122"/>
              <a:ext cx="460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N2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056050" y="1627056"/>
              <a:ext cx="460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N3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764039" y="693590"/>
              <a:ext cx="460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N4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254727" y="693590"/>
              <a:ext cx="460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N5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485185" y="897729"/>
              <a:ext cx="460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N6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838307" y="1171601"/>
              <a:ext cx="460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N7</a:t>
              </a:r>
              <a:endParaRPr lang="zh-CN" altLang="en-US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6314" r="-1477" b="25621"/>
          <a:stretch>
            <a:fillRect/>
          </a:stretch>
        </p:blipFill>
        <p:spPr>
          <a:xfrm>
            <a:off x="3312160" y="182880"/>
            <a:ext cx="2612390" cy="3235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66690" y="1353185"/>
            <a:ext cx="2799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30" y="3488690"/>
            <a:ext cx="4642485" cy="14535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4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5585" y="185420"/>
            <a:ext cx="44278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03 Base Position</a:t>
            </a:r>
            <a:endParaRPr kumimoji="0" lang="en-US" altLang="zh-CN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2354868" y="259213"/>
            <a:ext cx="256660" cy="221259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69576" y="-1518273"/>
            <a:ext cx="8404848" cy="8404848"/>
          </a:xfrm>
          <a:prstGeom prst="ellipse">
            <a:avLst/>
          </a:prstGeom>
          <a:noFill/>
          <a:ln w="15875" cap="flat" cmpd="sng" algn="ctr">
            <a:gradFill flip="none" rotWithShape="1">
              <a:gsLst>
                <a:gs pos="0">
                  <a:srgbClr val="00D54B"/>
                </a:gs>
                <a:gs pos="93000">
                  <a:srgbClr val="00D54B">
                    <a:alpha val="0"/>
                  </a:srgbClr>
                </a:gs>
                <a:gs pos="7000">
                  <a:srgbClr val="00D54B">
                    <a:alpha val="0"/>
                  </a:srgbClr>
                </a:gs>
                <a:gs pos="100000">
                  <a:srgbClr val="00D54B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00250" y="812165"/>
            <a:ext cx="5143500" cy="3990975"/>
          </a:xfrm>
          <a:prstGeom prst="rect">
            <a:avLst/>
          </a:prstGeom>
        </p:spPr>
      </p:pic>
      <p:cxnSp>
        <p:nvCxnSpPr>
          <p:cNvPr id="10" name="曲线连接符 9"/>
          <p:cNvCxnSpPr/>
          <p:nvPr/>
        </p:nvCxnSpPr>
        <p:spPr>
          <a:xfrm flipV="1">
            <a:off x="3752215" y="2557145"/>
            <a:ext cx="1210945" cy="794385"/>
          </a:xfrm>
          <a:prstGeom prst="curvedConnector3">
            <a:avLst>
              <a:gd name="adj1" fmla="val 50026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017770" y="2327275"/>
            <a:ext cx="2013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Base position(0,0,0)</a:t>
            </a:r>
            <a:endParaRPr lang="en-US" altLang="zh-CN" b="1"/>
          </a:p>
        </p:txBody>
      </p:sp>
      <p:sp>
        <p:nvSpPr>
          <p:cNvPr id="12" name="椭圆 11"/>
          <p:cNvSpPr/>
          <p:nvPr/>
        </p:nvSpPr>
        <p:spPr>
          <a:xfrm>
            <a:off x="3697605" y="3285490"/>
            <a:ext cx="119380" cy="120650"/>
          </a:xfrm>
          <a:prstGeom prst="ellipse">
            <a:avLst/>
          </a:prstGeom>
          <a:solidFill>
            <a:srgbClr val="D303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543050" y="0"/>
            <a:ext cx="6234430" cy="903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04 The Length of the Links</a:t>
            </a:r>
            <a:r>
              <a:rPr lang="en-US" altLang="zh-CN" sz="24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3238788" y="215398"/>
            <a:ext cx="256660" cy="221259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9937" t="5543" r="14316"/>
          <a:stretch>
            <a:fillRect/>
          </a:stretch>
        </p:blipFill>
        <p:spPr>
          <a:xfrm>
            <a:off x="3231515" y="641985"/>
            <a:ext cx="5697220" cy="380111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23119" y="641985"/>
          <a:ext cx="2763286" cy="4117340"/>
        </p:xfrm>
        <a:graphic>
          <a:graphicData uri="http://schemas.openxmlformats.org/drawingml/2006/table">
            <a:tbl>
              <a:tblPr firstRow="1" bandRow="1"/>
              <a:tblGrid>
                <a:gridCol w="1156736"/>
                <a:gridCol w="1606550"/>
              </a:tblGrid>
              <a:tr h="8832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links</a:t>
                      </a:r>
                      <a:endParaRPr lang="en-US" altLang="zh-CN" sz="1600" spc="12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length(mm)</a:t>
                      </a:r>
                      <a:endParaRPr lang="en-US" altLang="zh-CN" sz="1600" spc="12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spc="12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zh-CN" sz="1400" spc="12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spc="12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400" spc="12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400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400" spc="12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1400" spc="12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303.03</a:t>
                      </a:r>
                      <a:endParaRPr lang="en-US" altLang="zh-CN" sz="1400" spc="12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1400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244.96</a:t>
                      </a:r>
                      <a:endParaRPr lang="en-US" altLang="zh-CN" sz="1400" spc="12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291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zh-CN" sz="1400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400" spc="12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zh-CN" sz="1400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400" spc="12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zh-CN" sz="1400" spc="12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spc="12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en-US" altLang="zh-CN" sz="1400" spc="12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6097270" y="2809875"/>
            <a:ext cx="180000" cy="612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76800" y="3303905"/>
            <a:ext cx="172720" cy="6165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5005070" y="3175635"/>
            <a:ext cx="1189355" cy="60261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59905" y="1498600"/>
            <a:ext cx="180000" cy="612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825490" y="2110740"/>
            <a:ext cx="172720" cy="6165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948045" y="2017395"/>
            <a:ext cx="1090295" cy="55118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 rot="20100000">
            <a:off x="5212080" y="3556635"/>
            <a:ext cx="9626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303.03mm</a:t>
            </a:r>
            <a:endParaRPr lang="en-US" altLang="zh-CN" sz="1400" b="1"/>
          </a:p>
        </p:txBody>
      </p:sp>
      <p:sp>
        <p:nvSpPr>
          <p:cNvPr id="19" name="文本框 18"/>
          <p:cNvSpPr txBox="1"/>
          <p:nvPr/>
        </p:nvSpPr>
        <p:spPr>
          <a:xfrm rot="20100000">
            <a:off x="6116955" y="2418080"/>
            <a:ext cx="962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ym typeface="+mn-ea"/>
              </a:rPr>
              <a:t>244.96mm</a:t>
            </a:r>
            <a:endParaRPr lang="en-US" altLang="zh-CN" sz="1400" b="1"/>
          </a:p>
          <a:p>
            <a:endParaRPr lang="en-US" altLang="zh-CN" sz="1400" b="1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8395" y="38100"/>
            <a:ext cx="2729865" cy="1032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05 The Horizontal and Vertical reaches </a:t>
            </a:r>
            <a:endParaRPr kumimoji="0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470025" y="936625"/>
            <a:ext cx="2124710" cy="2150110"/>
            <a:chOff x="696" y="1423"/>
            <a:chExt cx="3346" cy="3386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/>
            <a:srcRect l="1037" r="47934"/>
            <a:stretch>
              <a:fillRect/>
            </a:stretch>
          </p:blipFill>
          <p:spPr>
            <a:xfrm>
              <a:off x="696" y="1423"/>
              <a:ext cx="3346" cy="2753"/>
            </a:xfrm>
            <a:prstGeom prst="rect">
              <a:avLst/>
            </a:prstGeom>
          </p:spPr>
        </p:pic>
        <p:cxnSp>
          <p:nvCxnSpPr>
            <p:cNvPr id="25" name="直接连接符 24"/>
            <p:cNvCxnSpPr/>
            <p:nvPr/>
          </p:nvCxnSpPr>
          <p:spPr>
            <a:xfrm>
              <a:off x="1410" y="2718"/>
              <a:ext cx="2" cy="8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3347" y="2718"/>
              <a:ext cx="1" cy="8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1412" y="3304"/>
              <a:ext cx="1949" cy="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761" y="3346"/>
              <a:ext cx="154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/>
                <a:t>1500mm</a:t>
              </a:r>
              <a:endParaRPr lang="en-US" altLang="zh-CN" sz="1400" b="1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95" y="4229"/>
              <a:ext cx="211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>
                  <a:solidFill>
                    <a:schemeClr val="bg1"/>
                  </a:solidFill>
                </a:rPr>
                <a:t>side view</a:t>
              </a:r>
              <a:endParaRPr lang="en-US" alt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470025" y="3047365"/>
            <a:ext cx="2387600" cy="2174875"/>
            <a:chOff x="4386" y="4300"/>
            <a:chExt cx="3760" cy="3425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"/>
            <a:srcRect l="50389"/>
            <a:stretch>
              <a:fillRect/>
            </a:stretch>
          </p:blipFill>
          <p:spPr>
            <a:xfrm>
              <a:off x="4386" y="4300"/>
              <a:ext cx="3253" cy="2753"/>
            </a:xfrm>
            <a:prstGeom prst="rect">
              <a:avLst/>
            </a:prstGeom>
          </p:spPr>
        </p:pic>
        <p:cxnSp>
          <p:nvCxnSpPr>
            <p:cNvPr id="30" name="直接连接符 29"/>
            <p:cNvCxnSpPr/>
            <p:nvPr/>
          </p:nvCxnSpPr>
          <p:spPr>
            <a:xfrm flipH="1">
              <a:off x="5966" y="5368"/>
              <a:ext cx="9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 flipV="1">
              <a:off x="5966" y="5975"/>
              <a:ext cx="1034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6573" y="5373"/>
              <a:ext cx="9" cy="58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6430" y="4885"/>
              <a:ext cx="171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/>
                <a:t>400mm</a:t>
              </a:r>
              <a:endParaRPr lang="en-US" altLang="zh-CN" sz="1400" b="1"/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4386" y="4453"/>
              <a:ext cx="2044" cy="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386" y="6908"/>
              <a:ext cx="2044" cy="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H="1">
              <a:off x="5590" y="4450"/>
              <a:ext cx="8" cy="2453"/>
            </a:xfrm>
            <a:prstGeom prst="straightConnector1">
              <a:avLst/>
            </a:prstGeom>
            <a:ln w="12700"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4386" y="5077"/>
              <a:ext cx="133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/>
                <a:t>1500mm</a:t>
              </a:r>
              <a:endParaRPr lang="en-US" altLang="zh-CN" sz="1400" b="1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10" y="7145"/>
              <a:ext cx="21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>
                  <a:solidFill>
                    <a:schemeClr val="bg1"/>
                  </a:solidFill>
                </a:rPr>
                <a:t>top view</a:t>
              </a:r>
              <a:endParaRPr lang="en-US" altLang="zh-CN" b="1">
                <a:solidFill>
                  <a:schemeClr val="bg1"/>
                </a:solidFill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5481320" y="0"/>
            <a:ext cx="2570480" cy="145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06 The Joint Space Work</a:t>
            </a:r>
            <a:endParaRPr kumimoji="0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 </a:t>
            </a:r>
            <a:endParaRPr kumimoji="0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rcRect t="4935" r="47969"/>
          <a:stretch>
            <a:fillRect/>
          </a:stretch>
        </p:blipFill>
        <p:spPr>
          <a:xfrm>
            <a:off x="5710555" y="936625"/>
            <a:ext cx="2100580" cy="184277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/>
          <a:srcRect l="51849" t="4935" r="-666"/>
          <a:stretch>
            <a:fillRect/>
          </a:stretch>
        </p:blipFill>
        <p:spPr>
          <a:xfrm>
            <a:off x="5710555" y="2945130"/>
            <a:ext cx="2167255" cy="20269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7485" y="92710"/>
            <a:ext cx="8946515" cy="792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The Orientation and Location of the Tools </a:t>
            </a:r>
            <a:endParaRPr kumimoji="0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5392708" y="249053"/>
            <a:ext cx="256660" cy="221259"/>
          </a:xfrm>
          <a:prstGeom prst="triangle">
            <a:avLst/>
          </a:prstGeom>
          <a:solidFill>
            <a:srgbClr val="00D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79742" y="881881"/>
            <a:ext cx="7994650" cy="3599180"/>
            <a:chOff x="673100" y="1019175"/>
            <a:chExt cx="7994650" cy="359918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3100" y="1019175"/>
              <a:ext cx="7994650" cy="359918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346325" y="1100455"/>
              <a:ext cx="452120" cy="27559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T11</a:t>
              </a:r>
              <a:endPara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115185" y="2680970"/>
              <a:ext cx="452120" cy="27559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T12</a:t>
              </a:r>
              <a:endPara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47335" y="3138805"/>
              <a:ext cx="452120" cy="275590"/>
            </a:xfrm>
            <a:prstGeom prst="rect">
              <a:avLst/>
            </a:prstGeom>
            <a:solidFill>
              <a:srgbClr val="23437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T31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788150" y="2556510"/>
              <a:ext cx="452120" cy="275590"/>
            </a:xfrm>
            <a:prstGeom prst="rect">
              <a:avLst/>
            </a:prstGeom>
            <a:solidFill>
              <a:srgbClr val="23437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T32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12" name="表格 1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524000" y="1234941"/>
          <a:ext cx="6096000" cy="289306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65697">
                <a:tc rowSpan="4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T11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-0.33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en-US" altLang="zh-CN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altLang="zh-CN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altLang="zh-CN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T31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0.42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-0.01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0.025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0.065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T12</a:t>
                      </a:r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en-US" altLang="zh-CN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altLang="zh-CN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altLang="zh-CN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T32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0.08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0.70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0.25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0.09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0.09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vMerge="1"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810260" y="1369060"/>
            <a:ext cx="3637280" cy="2604770"/>
            <a:chOff x="1285" y="2165"/>
            <a:chExt cx="5728" cy="410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5" y="2165"/>
              <a:ext cx="5729" cy="4102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3070" y="5481"/>
              <a:ext cx="104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task1</a:t>
              </a:r>
              <a:endParaRPr lang="en-US" altLang="zh-CN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068570" y="1430655"/>
            <a:ext cx="3063875" cy="2480945"/>
            <a:chOff x="7982" y="2262"/>
            <a:chExt cx="4825" cy="390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2" y="2262"/>
              <a:ext cx="4825" cy="39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931" y="5473"/>
              <a:ext cx="176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task3</a:t>
              </a:r>
              <a:endParaRPr lang="en-US" altLang="zh-CN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853629" y="502285"/>
            <a:ext cx="5670395" cy="4353560"/>
            <a:chOff x="469102" y="1711439"/>
            <a:chExt cx="1979525" cy="2411605"/>
          </a:xfrm>
        </p:grpSpPr>
        <p:sp>
          <p:nvSpPr>
            <p:cNvPr id="23" name="矩形 22"/>
            <p:cNvSpPr/>
            <p:nvPr/>
          </p:nvSpPr>
          <p:spPr>
            <a:xfrm>
              <a:off x="469102" y="1711439"/>
              <a:ext cx="1979525" cy="2411605"/>
            </a:xfrm>
            <a:prstGeom prst="rect">
              <a:avLst/>
            </a:prstGeom>
            <a:noFill/>
            <a:ln>
              <a:solidFill>
                <a:srgbClr val="00D5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1343083" y="3787552"/>
              <a:ext cx="1020787" cy="255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charset="-122"/>
                  <a:ea typeface="微软雅黑" panose="020B0503020204020204" charset="-122"/>
                  <a:cs typeface="+mn-cs"/>
                  <a:sym typeface="+mn-lt"/>
                </a:rPr>
                <a:t>PartTwo 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218211" y="3857345"/>
              <a:ext cx="134225" cy="115711"/>
            </a:xfrm>
            <a:prstGeom prst="triangle">
              <a:avLst/>
            </a:prstGeom>
            <a:solidFill>
              <a:srgbClr val="00D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</p:grpSp>
      <p:sp>
        <p:nvSpPr>
          <p:cNvPr id="2" name="矩形 1"/>
          <p:cNvSpPr/>
          <p:nvPr/>
        </p:nvSpPr>
        <p:spPr>
          <a:xfrm>
            <a:off x="546100" y="998661"/>
            <a:ext cx="8284845" cy="2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Kinemetic</a:t>
            </a:r>
            <a:endParaRPr kumimoji="0" lang="en-US" altLang="zh-CN" sz="60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rPr>
              <a:t>Model</a:t>
            </a:r>
            <a:endParaRPr kumimoji="0" lang="en-US" altLang="zh-CN" sz="6000" b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lt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PLACING_PICTURE_USER_VIEWPORT" val="{&quot;height&quot;:6285,&quot;width&quot;:8100}"/>
</p:tagLst>
</file>

<file path=ppt/tags/tag2.xml><?xml version="1.0" encoding="utf-8"?>
<p:tagLst xmlns:p="http://schemas.openxmlformats.org/presentationml/2006/main">
  <p:tag name="KSO_WM_UNIT_TABLE_BEAUTIFY" val="smartTable{fe1f0a26-f73b-41e0-bc65-8879fcf4e5ea}"/>
  <p:tag name="TABLE_ENDDRAG_ORIGIN_RECT" val="216*287"/>
  <p:tag name="TABLE_ENDDRAG_RECT" val="29*55*216*287"/>
  <p:tag name="TABLE_EMPHASIZE_COLOR" val="16352824"/>
  <p:tag name="TABLE_SKINIDX" val="1"/>
  <p:tag name="TABLE_COLORIDX" val="7"/>
  <p:tag name="TABLE_COLOR_RGB" val="0x000000*0xFFFFFF*0x212121*0xFFFFFF*0xF98638*0xFFB829*0x37BECC*0x1687A5*0x3A3A47*0xC7DADD"/>
  <p:tag name="TABLE_AUTOADJUST_FLAG" val="1"/>
  <p:tag name="KSO_WM_UNIT_PLACING_PICTURE_USER_VIEWPORT" val="{&quot;height&quot;:6484,&quot;width&quot;:4332}"/>
</p:tagLst>
</file>

<file path=ppt/tags/tag3.xml><?xml version="1.0" encoding="utf-8"?>
<p:tagLst xmlns:p="http://schemas.openxmlformats.org/presentationml/2006/main">
  <p:tag name="KSO_WM_UNIT_TABLE_BEAUTIFY" val="smartTable{76af3c95-fd02-456a-b22f-853298048739}"/>
</p:tagLst>
</file>

<file path=ppt/tags/tag4.xml><?xml version="1.0" encoding="utf-8"?>
<p:tagLst xmlns:p="http://schemas.openxmlformats.org/presentationml/2006/main">
  <p:tag name="KSO_WM_UNIT_TABLE_BEAUTIFY" val="smartTable{84257196-5af8-4c69-bbc2-2b9a797b9c13}"/>
</p:tagLst>
</file>

<file path=ppt/tags/tag5.xml><?xml version="1.0" encoding="utf-8"?>
<p:tagLst xmlns:p="http://schemas.openxmlformats.org/presentationml/2006/main">
  <p:tag name="KSO_WM_UNIT_TABLE_BEAUTIFY" val="smartTable{f3821174-30c1-4ac4-9a37-00bd98cf98f7}"/>
  <p:tag name="TABLE_RECT" val="36*93.4173*648*237.9"/>
  <p:tag name="TABLE_EMPHASIZE_COLOR" val="6579300"/>
  <p:tag name="TABLE_ONEKEY_SKIN_IDX" val="0"/>
  <p:tag name="TABLE_SKINIDX" val="-1"/>
  <p:tag name="TABLE_COLORIDX" val="l"/>
  <p:tag name="TABLE_ENDDRAG_ORIGIN_RECT" val="629*112"/>
  <p:tag name="TABLE_ENDDRAG_RECT" val="5*227*629*112"/>
</p:tagLst>
</file>

<file path=ppt/tags/tag6.xml><?xml version="1.0" encoding="utf-8"?>
<p:tagLst xmlns:p="http://schemas.openxmlformats.org/presentationml/2006/main">
  <p:tag name="KSO_WM_UNIT_TABLE_BEAUTIFY" val="smartTable{f3821174-30c1-4ac4-9a37-00bd98cf98f7}"/>
  <p:tag name="TABLE_RECT" val="36*93.4173*648*237.9"/>
  <p:tag name="TABLE_EMPHASIZE_COLOR" val="6579300"/>
  <p:tag name="TABLE_ONEKEY_SKIN_IDX" val="0"/>
  <p:tag name="TABLE_SKINIDX" val="-1"/>
  <p:tag name="TABLE_COLORIDX" val="l"/>
  <p:tag name="TABLE_ENDDRAG_ORIGIN_RECT" val="629*112"/>
  <p:tag name="TABLE_ENDDRAG_RECT" val="5*227*629*112"/>
</p:tagLst>
</file>

<file path=ppt/theme/theme1.xml><?xml version="1.0" encoding="utf-8"?>
<a:theme xmlns:a="http://schemas.openxmlformats.org/drawingml/2006/main" name="Office 主题">
  <a:themeElements>
    <a:clrScheme name="自定义 4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5E9B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华文细黑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2673</Words>
  <Application>WPS 演示</Application>
  <PresentationFormat>全屏显示(16:9)</PresentationFormat>
  <Paragraphs>610</Paragraphs>
  <Slides>19</Slides>
  <Notes>3</Notes>
  <HiddenSlides>0</HiddenSlides>
  <MMClips>2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19</vt:i4>
      </vt:variant>
    </vt:vector>
  </HeadingPairs>
  <TitlesOfParts>
    <vt:vector size="42" baseType="lpstr">
      <vt:lpstr>Arial</vt:lpstr>
      <vt:lpstr>宋体</vt:lpstr>
      <vt:lpstr>Wingdings</vt:lpstr>
      <vt:lpstr>Calibri Light</vt:lpstr>
      <vt:lpstr>微软雅黑 Light</vt:lpstr>
      <vt:lpstr>微软雅黑</vt:lpstr>
      <vt:lpstr>华文细黑</vt:lpstr>
      <vt:lpstr>Roboto Regular</vt:lpstr>
      <vt:lpstr>思源黑体 CN Regular</vt:lpstr>
      <vt:lpstr>Calibri</vt:lpstr>
      <vt:lpstr>SWAstro</vt:lpstr>
      <vt:lpstr>黑体</vt:lpstr>
      <vt:lpstr>Arial Unicode MS</vt:lpstr>
      <vt:lpstr>Calibri Light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是</cp:lastModifiedBy>
  <cp:revision>273</cp:revision>
  <dcterms:created xsi:type="dcterms:W3CDTF">2020-07-15T03:12:00Z</dcterms:created>
  <dcterms:modified xsi:type="dcterms:W3CDTF">2021-12-09T02:02:34Z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KSOTemplateUUID">
    <vt:lpwstr>v1.0_mb_nwjCDdQSUdG0znyiRo85uA==</vt:lpwstr>
  </property>
  <property fmtid="{D5CDD505-2E9C-101B-9397-08002B2CF9AE}" pid="4" name="ICV">
    <vt:lpwstr>5E0A1277FF06448CA5940E50BDA4EE37</vt:lpwstr>
  </property>
</Properties>
</file>